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98" r:id="rId2"/>
    <p:sldId id="316" r:id="rId3"/>
    <p:sldId id="288" r:id="rId4"/>
    <p:sldId id="265" r:id="rId5"/>
    <p:sldId id="283" r:id="rId6"/>
    <p:sldId id="319" r:id="rId7"/>
    <p:sldId id="270" r:id="rId8"/>
    <p:sldId id="272" r:id="rId9"/>
    <p:sldId id="320" r:id="rId10"/>
    <p:sldId id="315" r:id="rId11"/>
    <p:sldId id="297" r:id="rId12"/>
    <p:sldId id="322" r:id="rId13"/>
    <p:sldId id="317" r:id="rId14"/>
    <p:sldId id="318" r:id="rId15"/>
    <p:sldId id="314" r:id="rId16"/>
    <p:sldId id="312" r:id="rId17"/>
    <p:sldId id="285" r:id="rId18"/>
    <p:sldId id="278" r:id="rId19"/>
    <p:sldId id="276" r:id="rId20"/>
    <p:sldId id="32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A9B"/>
    <a:srgbClr val="B64800"/>
    <a:srgbClr val="CB1053"/>
    <a:srgbClr val="12B399"/>
    <a:srgbClr val="0E2DB7"/>
    <a:srgbClr val="B220C9"/>
    <a:srgbClr val="CB1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647" autoAdjust="0"/>
  </p:normalViewPr>
  <p:slideViewPr>
    <p:cSldViewPr snapToGrid="0" snapToObjects="1"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643773694954798E-2"/>
          <c:y val="2.70577373766068E-2"/>
          <c:w val="0.75311096529600496"/>
          <c:h val="0.885196758437294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Good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Session 1</c:v>
                </c:pt>
                <c:pt idx="1">
                  <c:v>Session 2</c:v>
                </c:pt>
                <c:pt idx="2">
                  <c:v>Session 3</c:v>
                </c:pt>
                <c:pt idx="3">
                  <c:v>Session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28-664A-BA9C-111AF8FBB6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Excellent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Session 1</c:v>
                </c:pt>
                <c:pt idx="1">
                  <c:v>Session 2</c:v>
                </c:pt>
                <c:pt idx="2">
                  <c:v>Session 3</c:v>
                </c:pt>
                <c:pt idx="3">
                  <c:v>Session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28-664A-BA9C-111AF8FBB6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Session 1</c:v>
                </c:pt>
                <c:pt idx="1">
                  <c:v>Session 2</c:v>
                </c:pt>
                <c:pt idx="2">
                  <c:v>Session 3</c:v>
                </c:pt>
                <c:pt idx="3">
                  <c:v>Session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28-664A-BA9C-111AF8FBB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5823096"/>
        <c:axId val="2114912792"/>
      </c:barChart>
      <c:catAx>
        <c:axId val="-2115823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14912792"/>
        <c:crosses val="autoZero"/>
        <c:auto val="1"/>
        <c:lblAlgn val="ctr"/>
        <c:lblOffset val="100"/>
        <c:noMultiLvlLbl val="0"/>
      </c:catAx>
      <c:valAx>
        <c:axId val="2114912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58230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little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1-E94A-B93E-7F26A9EE10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1-E94A-B93E-7F26A9EE106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 lot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1-E94A-B93E-7F26A9EE1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41308344"/>
        <c:axId val="-2041358568"/>
      </c:barChart>
      <c:catAx>
        <c:axId val="-2041308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41358568"/>
        <c:crosses val="autoZero"/>
        <c:auto val="1"/>
        <c:lblAlgn val="ctr"/>
        <c:lblOffset val="100"/>
        <c:noMultiLvlLbl val="0"/>
      </c:catAx>
      <c:valAx>
        <c:axId val="-2041358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413083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 agree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Session 1</c:v>
                </c:pt>
                <c:pt idx="1">
                  <c:v>Session 2</c:v>
                </c:pt>
                <c:pt idx="2">
                  <c:v>Session 3</c:v>
                </c:pt>
                <c:pt idx="3">
                  <c:v>Session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59-8349-A760-E83745B2B5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agree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Session 1</c:v>
                </c:pt>
                <c:pt idx="1">
                  <c:v>Session 2</c:v>
                </c:pt>
                <c:pt idx="2">
                  <c:v>Session 3</c:v>
                </c:pt>
                <c:pt idx="3">
                  <c:v>Session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59-8349-A760-E83745B2B5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Session 1</c:v>
                </c:pt>
                <c:pt idx="1">
                  <c:v>Session 2</c:v>
                </c:pt>
                <c:pt idx="2">
                  <c:v>Session 3</c:v>
                </c:pt>
                <c:pt idx="3">
                  <c:v>Session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59-8349-A760-E83745B2B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7097800"/>
        <c:axId val="-2051604584"/>
      </c:barChart>
      <c:catAx>
        <c:axId val="-2117097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51604584"/>
        <c:crosses val="autoZero"/>
        <c:auto val="1"/>
        <c:lblAlgn val="ctr"/>
        <c:lblOffset val="100"/>
        <c:noMultiLvlLbl val="0"/>
      </c:catAx>
      <c:valAx>
        <c:axId val="-2051604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70978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0BDF1-1D36-3F46-91B5-7379F33B6349}" type="datetimeFigureOut">
              <a:rPr lang="en-US" smtClean="0"/>
              <a:t>2/12/20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06FC-1172-A346-9A33-2ED718887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1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39125" cy="1143001"/>
          </a:xfrm>
          <a:prstGeom prst="rect">
            <a:avLst/>
          </a:prstGeom>
          <a:ln>
            <a:round/>
          </a:ln>
        </p:spPr>
        <p:txBody>
          <a:bodyPr lIns="38100" tIns="38100" rIns="38100" bIns="38100">
            <a:noAutofit/>
          </a:bodyPr>
          <a:lstStyle>
            <a:lvl1pPr defTabSz="342900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Title Text</a:t>
            </a:r>
          </a:p>
        </p:txBody>
      </p:sp>
      <p:sp>
        <p:nvSpPr>
          <p:cNvPr id="8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39125" cy="4525964"/>
          </a:xfrm>
          <a:prstGeom prst="rect">
            <a:avLst/>
          </a:prstGeom>
          <a:ln>
            <a:round/>
          </a:ln>
        </p:spPr>
        <p:txBody>
          <a:bodyPr lIns="38100" tIns="38100" rIns="38100" bIns="38100">
            <a:noAutofit/>
          </a:bodyPr>
          <a:lstStyle>
            <a:lvl1pPr marL="128588" indent="-128588" defTabSz="342900">
              <a:spcBef>
                <a:spcPts val="563"/>
              </a:spcBef>
              <a:buClr>
                <a:srgbClr val="000000"/>
              </a:buClr>
              <a:buSzPct val="100000"/>
              <a:buFont typeface="Arial"/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ckwell"/>
                <a:ea typeface="Rockwell"/>
                <a:cs typeface="Rockwell"/>
                <a:sym typeface="Rockwell"/>
              </a:defRPr>
            </a:lvl1pPr>
            <a:lvl2pPr marL="278606" indent="-107156" defTabSz="342900">
              <a:spcBef>
                <a:spcPts val="488"/>
              </a:spcBef>
              <a:buClr>
                <a:srgbClr val="000000"/>
              </a:buClr>
              <a:buSzPct val="100000"/>
              <a:buFont typeface="Arial"/>
              <a:buChar char="–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ckwell"/>
                <a:ea typeface="Rockwell"/>
                <a:cs typeface="Rockwell"/>
                <a:sym typeface="Rockwell"/>
              </a:defRPr>
            </a:lvl2pPr>
            <a:lvl3pPr marL="428625" indent="-85725" defTabSz="342900">
              <a:spcBef>
                <a:spcPts val="413"/>
              </a:spcBef>
              <a:buClr>
                <a:srgbClr val="000000"/>
              </a:buClr>
              <a:buSzPct val="100000"/>
              <a:buFont typeface="Arial"/>
              <a:defRPr sz="157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ckwell"/>
                <a:ea typeface="Rockwell"/>
                <a:cs typeface="Rockwell"/>
                <a:sym typeface="Rockwell"/>
              </a:defRPr>
            </a:lvl3pPr>
            <a:lvl4pPr marL="600075" indent="-85725" defTabSz="342900">
              <a:spcBef>
                <a:spcPts val="338"/>
              </a:spcBef>
              <a:buClr>
                <a:srgbClr val="000000"/>
              </a:buClr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ckwell"/>
                <a:ea typeface="Rockwell"/>
                <a:cs typeface="Rockwell"/>
                <a:sym typeface="Rockwell"/>
              </a:defRPr>
            </a:lvl4pPr>
            <a:lvl5pPr marL="771525" indent="-85725" defTabSz="342900">
              <a:spcBef>
                <a:spcPts val="338"/>
              </a:spcBef>
              <a:buClr>
                <a:srgbClr val="000000"/>
              </a:buClr>
              <a:buSzPct val="100000"/>
              <a:buFont typeface="Arial"/>
              <a:buChar char="»"/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8111" y="6549033"/>
            <a:ext cx="128690" cy="1778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b"/>
          <a:lstStyle>
            <a:lvl1pPr defTabSz="342900"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7355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C4CEC-16D5-4229-B4DE-FDE9B679D7E2}" type="datetimeFigureOut">
              <a:rPr lang="en-US" smtClean="0"/>
              <a:t>2/12/20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://www.unleashourhealth.com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2785" y="514569"/>
            <a:ext cx="3249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/>
              <a:t>Brainfood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95233" y="1619974"/>
            <a:ext cx="7376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kern="0" dirty="0">
                <a:solidFill>
                  <a:srgbClr val="CB131E"/>
                </a:solidFill>
              </a:rPr>
              <a:t>Developing interventions to prevent dementia: role of diet &amp; lifestyle</a:t>
            </a:r>
          </a:p>
          <a:p>
            <a:pPr lvl="0" algn="ctr"/>
            <a:endParaRPr lang="en-GB" sz="3200" kern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1400" y="5287652"/>
            <a:ext cx="8102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/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Anna Betz, Lead Practitioner in Camden Memory Service, </a:t>
            </a:r>
            <a:r>
              <a:rPr lang="en-GB" sz="1600" dirty="0" err="1"/>
              <a:t>Endobiogenic</a:t>
            </a:r>
            <a:r>
              <a:rPr lang="en-GB" sz="1600" dirty="0"/>
              <a:t> Herbalist &amp; Coach </a:t>
            </a:r>
          </a:p>
          <a:p>
            <a:pPr algn="ctr"/>
            <a:r>
              <a:rPr lang="en-GB" sz="1600" dirty="0"/>
              <a:t>In collaboration with </a:t>
            </a:r>
            <a:r>
              <a:rPr lang="en-GB" sz="1600" dirty="0" err="1"/>
              <a:t>Rainbowhood</a:t>
            </a:r>
            <a:r>
              <a:rPr lang="en-GB" sz="1600" dirty="0"/>
              <a:t> Foundation &amp; Brighton Health and Wellbeing Centre</a:t>
            </a:r>
          </a:p>
          <a:p>
            <a:pPr algn="ctr"/>
            <a:r>
              <a:rPr lang="en-GB" sz="1600" dirty="0">
                <a:hlinkClick r:id="rId2"/>
              </a:rPr>
              <a:t>www.unleashourhealth.com</a:t>
            </a:r>
            <a:r>
              <a:rPr lang="en-GB" sz="1600" dirty="0"/>
              <a:t>  mob: 07731584358</a:t>
            </a:r>
          </a:p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1E651-78F9-984B-9E2E-E80D3E19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155" y="2825438"/>
            <a:ext cx="3468983" cy="26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1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B7F52D-FD28-8746-A7B0-E74251874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4981C6-ABE4-7344-92FD-BEAF2BCA8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5" y="738113"/>
            <a:ext cx="7992093" cy="53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48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1" name="Group"/>
          <p:cNvGrpSpPr/>
          <p:nvPr/>
        </p:nvGrpSpPr>
        <p:grpSpPr>
          <a:xfrm>
            <a:off x="5761945" y="1938646"/>
            <a:ext cx="3109913" cy="3227120"/>
            <a:chOff x="0" y="0"/>
            <a:chExt cx="8293101" cy="8293100"/>
          </a:xfrm>
        </p:grpSpPr>
        <p:pic>
          <p:nvPicPr>
            <p:cNvPr id="1389" name="droppedImage.tiff" descr="dropped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293102" cy="8293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0" name="Shape"/>
            <p:cNvSpPr/>
            <p:nvPr/>
          </p:nvSpPr>
          <p:spPr>
            <a:xfrm>
              <a:off x="2869688" y="6259968"/>
              <a:ext cx="2617484" cy="1992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2" h="19279" extrusionOk="0">
                  <a:moveTo>
                    <a:pt x="3084" y="336"/>
                  </a:moveTo>
                  <a:cubicBezTo>
                    <a:pt x="3084" y="336"/>
                    <a:pt x="8830" y="2975"/>
                    <a:pt x="15215" y="327"/>
                  </a:cubicBezTo>
                  <a:cubicBezTo>
                    <a:pt x="21600" y="-2321"/>
                    <a:pt x="16294" y="11969"/>
                    <a:pt x="16294" y="11969"/>
                  </a:cubicBezTo>
                  <a:lnTo>
                    <a:pt x="11490" y="19279"/>
                  </a:lnTo>
                  <a:lnTo>
                    <a:pt x="5238" y="19252"/>
                  </a:lnTo>
                  <a:lnTo>
                    <a:pt x="183" y="11881"/>
                  </a:lnTo>
                  <a:lnTo>
                    <a:pt x="0" y="2455"/>
                  </a:lnTo>
                  <a:lnTo>
                    <a:pt x="3084" y="33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438150">
                <a:buClr>
                  <a:srgbClr val="0F8381"/>
                </a:buClr>
                <a:defRPr sz="8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pPr>
              <a:endParaRPr sz="3150"/>
            </a:p>
          </p:txBody>
        </p:sp>
      </p:grpSp>
      <p:sp>
        <p:nvSpPr>
          <p:cNvPr id="1387" name="STRESS"/>
          <p:cNvSpPr txBox="1">
            <a:spLocks noGrp="1"/>
          </p:cNvSpPr>
          <p:nvPr>
            <p:ph type="title"/>
          </p:nvPr>
        </p:nvSpPr>
        <p:spPr>
          <a:xfrm>
            <a:off x="0" y="460553"/>
            <a:ext cx="8239125" cy="507494"/>
          </a:xfrm>
          <a:prstGeom prst="rect">
            <a:avLst/>
          </a:prstGeom>
        </p:spPr>
        <p:txBody>
          <a:bodyPr vert="horz" lIns="14288" tIns="14288" rIns="14288" bIns="14288" rtlCol="0" anchor="ctr">
            <a:noAutofit/>
          </a:bodyPr>
          <a:lstStyle>
            <a:lvl1pPr>
              <a:defRPr sz="8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rPr lang="en-GB" sz="4000" dirty="0">
                <a:latin typeface="Raleway Medium" panose="020B0603030101060003" pitchFamily="34" charset="0"/>
              </a:rPr>
              <a:t>            Stress</a:t>
            </a:r>
          </a:p>
        </p:txBody>
      </p:sp>
      <p:sp>
        <p:nvSpPr>
          <p:cNvPr id="1388" name="Stress elevates cortisol (the major stress hormone) and switches off repair mechanisms…"/>
          <p:cNvSpPr txBox="1">
            <a:spLocks noGrp="1"/>
          </p:cNvSpPr>
          <p:nvPr>
            <p:ph type="body" idx="1"/>
          </p:nvPr>
        </p:nvSpPr>
        <p:spPr>
          <a:xfrm>
            <a:off x="1486271" y="1757546"/>
            <a:ext cx="4275674" cy="3659571"/>
          </a:xfrm>
          <a:prstGeom prst="rect">
            <a:avLst/>
          </a:prstGeom>
        </p:spPr>
        <p:txBody>
          <a:bodyPr vert="horz" lIns="14288" tIns="14288" rIns="14288" bIns="14288" rtlCol="0">
            <a:noAutofit/>
          </a:bodyPr>
          <a:lstStyle/>
          <a:p>
            <a:pPr marL="238125" indent="-238125">
              <a:spcBef>
                <a:spcPts val="3938"/>
              </a:spcBef>
              <a:buClrTx/>
              <a:buSzPct val="90000"/>
              <a:buFont typeface="Calibri"/>
              <a:buChar char="•"/>
              <a:defRPr sz="4400"/>
            </a:pPr>
            <a:r>
              <a:rPr sz="1800" dirty="0">
                <a:solidFill>
                  <a:schemeClr val="tx1"/>
                </a:solidFill>
                <a:uFill>
                  <a:solidFill>
                    <a:srgbClr val="0F838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Stress elevates cortisol (the major stress hormone) and switches off repair mechanisms</a:t>
            </a:r>
          </a:p>
          <a:p>
            <a:pPr marL="238125" indent="-238125">
              <a:spcBef>
                <a:spcPts val="3938"/>
              </a:spcBef>
              <a:buClrTx/>
              <a:buSzPct val="90000"/>
              <a:buFont typeface="Calibri"/>
              <a:buChar char="•"/>
              <a:defRPr sz="4400"/>
            </a:pPr>
            <a:r>
              <a:rPr sz="1800" dirty="0">
                <a:solidFill>
                  <a:schemeClr val="tx1"/>
                </a:solidFill>
                <a:uFill>
                  <a:solidFill>
                    <a:srgbClr val="0F838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Chronic (persistent) stress can affect thyroid health, heart health, immune health </a:t>
            </a:r>
            <a:r>
              <a:rPr sz="1800" b="1" dirty="0">
                <a:solidFill>
                  <a:schemeClr val="tx1"/>
                </a:solidFill>
                <a:uFill>
                  <a:solidFill>
                    <a:srgbClr val="0F838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and can cause brain shrinkage</a:t>
            </a:r>
          </a:p>
          <a:p>
            <a:pPr marL="238125" indent="-238125">
              <a:spcBef>
                <a:spcPts val="3938"/>
              </a:spcBef>
              <a:buClrTx/>
              <a:buSzPct val="90000"/>
              <a:buFont typeface="Calibri"/>
              <a:buChar char="•"/>
              <a:defRPr sz="4400"/>
            </a:pPr>
            <a:r>
              <a:rPr sz="1800" dirty="0">
                <a:solidFill>
                  <a:schemeClr val="tx1"/>
                </a:solidFill>
                <a:uFill>
                  <a:solidFill>
                    <a:srgbClr val="0F838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Stress can deplete the adrenal glands (and can ultimately lead to ‘burn-out’)</a:t>
            </a:r>
            <a:r>
              <a:rPr sz="1800" b="1" dirty="0">
                <a:solidFill>
                  <a:schemeClr val="tx1"/>
                </a:solidFill>
                <a:uFill>
                  <a:solidFill>
                    <a:srgbClr val="0F838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083857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" grpId="0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D84412-24BB-EB40-A737-1F7C5A0E0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964" y="283311"/>
            <a:ext cx="292133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Mindfulness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31962A0-224E-9747-9C2F-84825CD4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66" y="1989229"/>
            <a:ext cx="6555293" cy="179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three steps. Let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try them together now.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Become aware: step out of automatic pilot to ask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 am I?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going on here? The aim is to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recognise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acknowledge your experience in the moment.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Gather and focus you attention: gather the scattered mind to focus on your breathing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Expand your attention to include the sense of breath and body as a whole.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53E671-8255-6F43-AD54-8A362512F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34" y="651071"/>
            <a:ext cx="774282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Feeling stressed and worried can make memory problems worse. </a:t>
            </a:r>
            <a:endParaRPr lang="en-GB" altLang="en-US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Relaxation can help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“three minute breathing space”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109C9-55DB-F142-B7C1-4ECE5DE6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899" y="4047398"/>
            <a:ext cx="3795220" cy="252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14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051B0-C5CD-A04E-BEB2-7311C9C3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88" y="1228271"/>
            <a:ext cx="6923316" cy="5232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288D1E-890E-1F45-9ED5-AFFC7B6B40E4}"/>
              </a:ext>
            </a:extLst>
          </p:cNvPr>
          <p:cNvSpPr txBox="1"/>
          <p:nvPr/>
        </p:nvSpPr>
        <p:spPr>
          <a:xfrm>
            <a:off x="2015852" y="396756"/>
            <a:ext cx="5694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Nerve and blood vessel damage</a:t>
            </a:r>
          </a:p>
        </p:txBody>
      </p:sp>
    </p:spTree>
    <p:extLst>
      <p:ext uri="{BB962C8B-B14F-4D97-AF65-F5344CB8AC3E}">
        <p14:creationId xmlns:p14="http://schemas.microsoft.com/office/powerpoint/2010/main" val="1479826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89D0E-A808-874C-B642-973312741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1031602"/>
            <a:ext cx="6871854" cy="479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2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934" y="-201557"/>
            <a:ext cx="7272339" cy="1339009"/>
          </a:xfrm>
        </p:spPr>
        <p:txBody>
          <a:bodyPr/>
          <a:lstStyle/>
          <a:p>
            <a:r>
              <a:rPr lang="en-GB" sz="4000" b="1" dirty="0"/>
              <a:t>Main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150" y="1071747"/>
            <a:ext cx="7992093" cy="47145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800" dirty="0"/>
              <a:t>People with MCI want information about preventing dementia. Best available information: </a:t>
            </a:r>
          </a:p>
          <a:p>
            <a:pPr lvl="1"/>
            <a:r>
              <a:rPr lang="en-GB" sz="2600" dirty="0">
                <a:solidFill>
                  <a:srgbClr val="CB131E"/>
                </a:solidFill>
              </a:rPr>
              <a:t>Maintain good physical health – use good oils/fats, reduce carbs, cut out sugar (especially treat diabetes &amp; heart disease/metabolic syndrome)</a:t>
            </a:r>
          </a:p>
          <a:p>
            <a:pPr lvl="1"/>
            <a:r>
              <a:rPr lang="en-GB" sz="2600" dirty="0">
                <a:solidFill>
                  <a:srgbClr val="CB131E"/>
                </a:solidFill>
              </a:rPr>
              <a:t>Maintain good mental health (avoid apathy, depression)</a:t>
            </a:r>
          </a:p>
          <a:p>
            <a:pPr lvl="1"/>
            <a:r>
              <a:rPr lang="en-GB" sz="2600" dirty="0">
                <a:solidFill>
                  <a:srgbClr val="CB131E"/>
                </a:solidFill>
              </a:rPr>
              <a:t>Eat well and stay mentally and physically active (</a:t>
            </a:r>
            <a:r>
              <a:rPr lang="en-GB" sz="2600" dirty="0" err="1">
                <a:solidFill>
                  <a:srgbClr val="CB131E"/>
                </a:solidFill>
              </a:rPr>
              <a:t>ie</a:t>
            </a:r>
            <a:r>
              <a:rPr lang="en-GB" sz="2600" dirty="0">
                <a:solidFill>
                  <a:srgbClr val="CB131E"/>
                </a:solidFill>
              </a:rPr>
              <a:t>: 30 </a:t>
            </a:r>
            <a:r>
              <a:rPr lang="en-GB" sz="2600" dirty="0" err="1">
                <a:solidFill>
                  <a:srgbClr val="CB131E"/>
                </a:solidFill>
              </a:rPr>
              <a:t>mins</a:t>
            </a:r>
            <a:r>
              <a:rPr lang="en-GB" sz="2600" dirty="0">
                <a:solidFill>
                  <a:srgbClr val="CB131E"/>
                </a:solidFill>
              </a:rPr>
              <a:t> brisk walking, 5-6 times a week)</a:t>
            </a:r>
          </a:p>
          <a:p>
            <a:pPr lvl="1"/>
            <a:r>
              <a:rPr lang="en-GB" sz="2600" dirty="0">
                <a:solidFill>
                  <a:srgbClr val="CB131E"/>
                </a:solidFill>
              </a:rPr>
              <a:t>Ensure you get enough good quality sleep  (8 </a:t>
            </a:r>
            <a:r>
              <a:rPr lang="en-GB" sz="2600" dirty="0" err="1">
                <a:solidFill>
                  <a:srgbClr val="CB131E"/>
                </a:solidFill>
              </a:rPr>
              <a:t>hrs</a:t>
            </a:r>
            <a:r>
              <a:rPr lang="en-GB" sz="2600" dirty="0">
                <a:solidFill>
                  <a:srgbClr val="CB131E"/>
                </a:solidFill>
              </a:rPr>
              <a:t>)</a:t>
            </a:r>
          </a:p>
          <a:p>
            <a:pPr lvl="1"/>
            <a:r>
              <a:rPr lang="en-GB" sz="2600" dirty="0">
                <a:solidFill>
                  <a:srgbClr val="CB131E"/>
                </a:solidFill>
              </a:rPr>
              <a:t>Don</a:t>
            </a:r>
            <a:r>
              <a:rPr lang="uk-UA" sz="2600" dirty="0">
                <a:solidFill>
                  <a:srgbClr val="CB131E"/>
                </a:solidFill>
              </a:rPr>
              <a:t>’</a:t>
            </a:r>
            <a:r>
              <a:rPr lang="en-GB" sz="2600" dirty="0">
                <a:solidFill>
                  <a:srgbClr val="CB131E"/>
                </a:solidFill>
              </a:rPr>
              <a:t>t eat late in the evening. Fast for 12 hours or more overnight</a:t>
            </a:r>
          </a:p>
          <a:p>
            <a:pPr lvl="1"/>
            <a:endParaRPr lang="en-GB" sz="3200" dirty="0"/>
          </a:p>
          <a:p>
            <a:pPr lvl="1"/>
            <a:endParaRPr lang="en-GB" sz="3200" dirty="0"/>
          </a:p>
          <a:p>
            <a:pPr lvl="1"/>
            <a:endParaRPr lang="en-GB" sz="3200" dirty="0"/>
          </a:p>
          <a:p>
            <a:pPr lvl="1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3598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3521" y="19059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2049" y="403116"/>
            <a:ext cx="8728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BBC London, DEC. 2016:  https://</a:t>
            </a:r>
            <a:r>
              <a:rPr lang="en-US" sz="2800" b="1" dirty="0" err="1"/>
              <a:t>youtu.be</a:t>
            </a:r>
            <a:r>
              <a:rPr lang="en-US" sz="2800" b="1" dirty="0"/>
              <a:t>/-NM_xmxLq94 </a:t>
            </a:r>
          </a:p>
        </p:txBody>
      </p:sp>
      <p:sp>
        <p:nvSpPr>
          <p:cNvPr id="7" name="Rectangle 6"/>
          <p:cNvSpPr/>
          <p:nvPr/>
        </p:nvSpPr>
        <p:spPr>
          <a:xfrm>
            <a:off x="927250" y="3671213"/>
            <a:ext cx="770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Jill and Caroline - https://</a:t>
            </a:r>
            <a:r>
              <a:rPr lang="en-US" sz="2800" b="1" dirty="0" err="1">
                <a:solidFill>
                  <a:srgbClr val="000000"/>
                </a:solidFill>
              </a:rPr>
              <a:t>vimeo.com</a:t>
            </a:r>
            <a:r>
              <a:rPr lang="en-US" sz="2800" b="1" dirty="0">
                <a:solidFill>
                  <a:srgbClr val="000000"/>
                </a:solidFill>
              </a:rPr>
              <a:t>/200803914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350" y="4476614"/>
            <a:ext cx="3506727" cy="21224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350" y="1218522"/>
            <a:ext cx="3547741" cy="24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48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480"/>
            <a:ext cx="8229600" cy="971044"/>
          </a:xfrm>
        </p:spPr>
        <p:txBody>
          <a:bodyPr>
            <a:normAutofit/>
          </a:bodyPr>
          <a:lstStyle/>
          <a:p>
            <a:r>
              <a:rPr lang="en-GB" sz="3600" dirty="0"/>
              <a:t>How participants rated sessions overall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224031"/>
              </p:ext>
            </p:extLst>
          </p:nvPr>
        </p:nvGraphicFramePr>
        <p:xfrm>
          <a:off x="745832" y="1628800"/>
          <a:ext cx="78793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3291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904163" cy="1339009"/>
          </a:xfrm>
        </p:spPr>
        <p:txBody>
          <a:bodyPr/>
          <a:lstStyle/>
          <a:p>
            <a:r>
              <a:rPr lang="en-GB" sz="4000" dirty="0"/>
              <a:t>Have you changed what you eat?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912391"/>
              </p:ext>
            </p:extLst>
          </p:nvPr>
        </p:nvGraphicFramePr>
        <p:xfrm>
          <a:off x="765990" y="1600200"/>
          <a:ext cx="792081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6029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It gave me food ideas to try out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304576"/>
              </p:ext>
            </p:extLst>
          </p:nvPr>
        </p:nvGraphicFramePr>
        <p:xfrm>
          <a:off x="759564" y="1700808"/>
          <a:ext cx="822960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955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37723-E2B8-A140-BF63-6AB18C4E7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6" y="825500"/>
            <a:ext cx="7971724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62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EAB2B0-E48B-1741-B25D-26748BEAD4AC}"/>
              </a:ext>
            </a:extLst>
          </p:cNvPr>
          <p:cNvSpPr txBox="1"/>
          <p:nvPr/>
        </p:nvSpPr>
        <p:spPr>
          <a:xfrm>
            <a:off x="1306285" y="394774"/>
            <a:ext cx="7331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Pilot study showed that a low intensity intervention to promote a healthy lifestyle in people with MCI &amp; mild dementia was feasible to implement in a real world NHS setting. </a:t>
            </a:r>
          </a:p>
          <a:p>
            <a:endParaRPr lang="en-US" dirty="0"/>
          </a:p>
          <a:p>
            <a:r>
              <a:rPr lang="en-US" dirty="0"/>
              <a:t>Thanks to the success of the pilot study, the </a:t>
            </a:r>
            <a:r>
              <a:rPr lang="en-US" b="1" dirty="0"/>
              <a:t>APPLE Tree </a:t>
            </a:r>
            <a:r>
              <a:rPr lang="en-US" b="1" dirty="0" err="1"/>
              <a:t>programme</a:t>
            </a:r>
            <a:r>
              <a:rPr lang="en-US" dirty="0"/>
              <a:t> was born.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50795-5B32-B840-9302-4F722587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2149100"/>
            <a:ext cx="7331485" cy="45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5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23" y="634323"/>
            <a:ext cx="8067822" cy="4537355"/>
          </a:xfrm>
        </p:spPr>
        <p:txBody>
          <a:bodyPr/>
          <a:lstStyle/>
          <a:p>
            <a:r>
              <a:rPr lang="en-GB" sz="2400" dirty="0"/>
              <a:t>1 in 5 people over 70 have MCI (mild cognitive impairment)</a:t>
            </a:r>
          </a:p>
          <a:p>
            <a:r>
              <a:rPr lang="en-GB" sz="2400" dirty="0"/>
              <a:t>46% of people with MCI develop dementia in 3 years compared to 3% without MCI.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F8587-A557-6F40-B3C7-3BC607996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47" y="2323902"/>
            <a:ext cx="561662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57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248" y="735219"/>
            <a:ext cx="6130031" cy="82432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    </a:t>
            </a:r>
            <a:r>
              <a:rPr lang="en-GB" dirty="0">
                <a:solidFill>
                  <a:srgbClr val="CB131E"/>
                </a:solidFill>
              </a:rPr>
              <a:t>What predicts</a:t>
            </a:r>
            <a:br>
              <a:rPr lang="en-GB" dirty="0">
                <a:solidFill>
                  <a:srgbClr val="CB131E"/>
                </a:solidFill>
              </a:rPr>
            </a:br>
            <a:r>
              <a:rPr lang="en-GB" dirty="0"/>
              <a:t>    </a:t>
            </a:r>
            <a:r>
              <a:rPr lang="en-GB" dirty="0">
                <a:solidFill>
                  <a:srgbClr val="CB131E"/>
                </a:solidFill>
              </a:rPr>
              <a:t>dementia in MCI?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196" y="1484784"/>
            <a:ext cx="7638604" cy="464137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GB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/>
              <a:t>Diabetes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/>
              <a:t>Metabolic syndrome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/>
              <a:t>Excessive alcohol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/>
              <a:t>Neuropsychiatric symptoms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/>
              <a:t>…and Mediterranean diet protects</a:t>
            </a:r>
          </a:p>
        </p:txBody>
      </p:sp>
      <p:pic>
        <p:nvPicPr>
          <p:cNvPr id="5122" name="Picture 2" descr="I:\Users\rejucco\AppData\Local\Microsoft\Windows\Temporary Internet Files\Content.Outlook\T0QUJFRA\20150221_142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5715" y="1687867"/>
            <a:ext cx="3941689" cy="22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10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13BDA-627E-C144-8429-47CC4A6E3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985653"/>
            <a:ext cx="7576457" cy="51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hostedmedia.reimanpub.com/TOH/Images/Photos/37/exps_5170_GM1178114D3A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2843808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484784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CB131E"/>
                </a:solidFill>
              </a:rPr>
              <a:t>Session 2: Good and bad 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398" y="1556792"/>
            <a:ext cx="8067824" cy="4568255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Arial"/>
                <a:ea typeface="SimSun"/>
                <a:cs typeface="Times New Roman"/>
              </a:rPr>
              <a:t>The brain uses more fuel than any other part of the body, and works better with a steady fuel supply. Avoiding glucose and insulin spikes is good for your brain. You can do this.</a:t>
            </a:r>
            <a:endParaRPr lang="en-GB" sz="1100" dirty="0">
              <a:ea typeface="Calibri"/>
              <a:cs typeface="Times New Roman"/>
            </a:endParaRPr>
          </a:p>
          <a:p>
            <a:pPr lvl="0">
              <a:lnSpc>
                <a:spcPct val="50000"/>
              </a:lnSpc>
              <a:spcAft>
                <a:spcPts val="1000"/>
              </a:spcAft>
              <a:buFont typeface="Symbol"/>
              <a:buChar char=""/>
            </a:pPr>
            <a:r>
              <a:rPr lang="en-US" sz="2800" b="1" dirty="0">
                <a:effectLst/>
                <a:latin typeface="Arial"/>
                <a:ea typeface="SimSun"/>
                <a:cs typeface="Times New Roman"/>
              </a:rPr>
              <a:t>by eating complex carbohydrates </a:t>
            </a:r>
            <a:endParaRPr lang="en-US" sz="2800" b="1" dirty="0">
              <a:latin typeface="Arial"/>
              <a:ea typeface="SimSun"/>
              <a:cs typeface="Times New Roman"/>
            </a:endParaRPr>
          </a:p>
          <a:p>
            <a:pPr marL="0" lvl="0" indent="0">
              <a:lnSpc>
                <a:spcPct val="50000"/>
              </a:lnSpc>
              <a:spcAft>
                <a:spcPts val="1000"/>
              </a:spcAft>
              <a:buNone/>
            </a:pPr>
            <a:r>
              <a:rPr lang="en-US" sz="2800" b="1" dirty="0">
                <a:effectLst/>
                <a:latin typeface="Arial"/>
                <a:ea typeface="SimSun"/>
                <a:cs typeface="Times New Roman"/>
              </a:rPr>
              <a:t>   and combining them with some</a:t>
            </a:r>
          </a:p>
          <a:p>
            <a:pPr marL="0" lvl="0" indent="0">
              <a:lnSpc>
                <a:spcPct val="50000"/>
              </a:lnSpc>
              <a:spcAft>
                <a:spcPts val="1000"/>
              </a:spcAft>
              <a:buNone/>
            </a:pPr>
            <a:r>
              <a:rPr lang="en-US" sz="2800" b="1" dirty="0">
                <a:latin typeface="Arial"/>
                <a:ea typeface="SimSun"/>
                <a:cs typeface="Times New Roman"/>
              </a:rPr>
              <a:t>  </a:t>
            </a:r>
            <a:r>
              <a:rPr lang="en-US" sz="2800" b="1" dirty="0">
                <a:effectLst/>
                <a:latin typeface="Arial"/>
                <a:ea typeface="SimSun"/>
                <a:cs typeface="Times New Roman"/>
              </a:rPr>
              <a:t> protein</a:t>
            </a:r>
            <a:endParaRPr lang="en-GB" sz="28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en-US" sz="2800" b="1" dirty="0">
                <a:effectLst/>
                <a:latin typeface="Arial"/>
                <a:ea typeface="SimSun"/>
                <a:cs typeface="Times New Roman"/>
              </a:rPr>
              <a:t>by eating less carbohydrates </a:t>
            </a:r>
          </a:p>
          <a:p>
            <a:pPr marL="0" lvl="0" indent="0">
              <a:lnSpc>
                <a:spcPct val="50000"/>
              </a:lnSpc>
              <a:spcAft>
                <a:spcPts val="1000"/>
              </a:spcAft>
              <a:buNone/>
            </a:pPr>
            <a:r>
              <a:rPr lang="en-US" sz="2800" b="1" dirty="0">
                <a:latin typeface="Arial"/>
                <a:ea typeface="SimSun"/>
                <a:cs typeface="Times New Roman"/>
              </a:rPr>
              <a:t>   </a:t>
            </a:r>
            <a:r>
              <a:rPr lang="en-US" sz="2800" b="1" dirty="0">
                <a:effectLst/>
                <a:latin typeface="Arial"/>
                <a:ea typeface="SimSun"/>
                <a:cs typeface="Times New Roman"/>
              </a:rPr>
              <a:t>overall</a:t>
            </a:r>
            <a:endParaRPr lang="en-GB" sz="2800" dirty="0">
              <a:ea typeface="Calibri"/>
              <a:cs typeface="Times New Roman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93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solidFill>
                  <a:srgbClr val="CB131E"/>
                </a:solidFill>
              </a:rPr>
              <a:t>Session 3: Good and bad fats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024" y="1700808"/>
            <a:ext cx="4203056" cy="23567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Looking at fats:</a:t>
            </a:r>
          </a:p>
          <a:p>
            <a:r>
              <a:rPr lang="en-GB" dirty="0"/>
              <a:t>saturated fats</a:t>
            </a:r>
          </a:p>
          <a:p>
            <a:r>
              <a:rPr lang="en-GB" dirty="0"/>
              <a:t>trans fats</a:t>
            </a:r>
          </a:p>
          <a:p>
            <a:r>
              <a:rPr lang="en-GB" dirty="0"/>
              <a:t>unsaturated fats</a:t>
            </a:r>
          </a:p>
          <a:p>
            <a:r>
              <a:rPr lang="en-GB" dirty="0"/>
              <a:t>Omega-3</a:t>
            </a:r>
          </a:p>
          <a:p>
            <a:endParaRPr lang="en-GB" dirty="0"/>
          </a:p>
        </p:txBody>
      </p:sp>
      <p:pic>
        <p:nvPicPr>
          <p:cNvPr id="5" name="il_fi" descr="http://vitamin-resource.com/wp-content/uploads/2012/04/omega-3-and-omega-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77072"/>
            <a:ext cx="4217035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l_fi" descr="http://1.bp.blogspot.com/-E9pyMzz46Rc/T67y5pp1HDI/AAAAAAAABig/J4KFqY6ywIU/s1600/Burcu_Olive_Oi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2736305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55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FB5C75-41F5-9041-B9F6-069069186E4C}"/>
              </a:ext>
            </a:extLst>
          </p:cNvPr>
          <p:cNvSpPr txBox="1"/>
          <p:nvPr/>
        </p:nvSpPr>
        <p:spPr>
          <a:xfrm>
            <a:off x="3717321" y="164008"/>
            <a:ext cx="2026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CB131E"/>
                </a:solidFill>
              </a:rPr>
              <a:t>Session 4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163D5-6965-8F45-A611-6979C26A8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07" y="950664"/>
            <a:ext cx="7647710" cy="53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664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32186</TotalTime>
  <Words>536</Words>
  <Application>Microsoft Macintosh PowerPoint</Application>
  <PresentationFormat>On-screen Show (4:3)</PresentationFormat>
  <Paragraphs>63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Candara</vt:lpstr>
      <vt:lpstr>Open Sans</vt:lpstr>
      <vt:lpstr>Raleway Medium</vt:lpstr>
      <vt:lpstr>Rockwell</vt:lpstr>
      <vt:lpstr>Symbol</vt:lpstr>
      <vt:lpstr>Wingdings</vt:lpstr>
      <vt:lpstr>Tradition</vt:lpstr>
      <vt:lpstr>PowerPoint Presentation</vt:lpstr>
      <vt:lpstr>PowerPoint Presentation</vt:lpstr>
      <vt:lpstr> </vt:lpstr>
      <vt:lpstr>     What predicts     dementia in MCI?</vt:lpstr>
      <vt:lpstr>PowerPoint Presentation</vt:lpstr>
      <vt:lpstr>PowerPoint Presentation</vt:lpstr>
      <vt:lpstr>Session 2: Good and bad carbohydrates</vt:lpstr>
      <vt:lpstr>Session 3: Good and bad fats</vt:lpstr>
      <vt:lpstr>PowerPoint Presentation</vt:lpstr>
      <vt:lpstr>PowerPoint Presentation</vt:lpstr>
      <vt:lpstr>            Stress</vt:lpstr>
      <vt:lpstr>PowerPoint Presentation</vt:lpstr>
      <vt:lpstr>PowerPoint Presentation</vt:lpstr>
      <vt:lpstr>PowerPoint Presentation</vt:lpstr>
      <vt:lpstr>Main message</vt:lpstr>
      <vt:lpstr>PowerPoint Presentation</vt:lpstr>
      <vt:lpstr>How participants rated sessions overall</vt:lpstr>
      <vt:lpstr>Have you changed what you eat?</vt:lpstr>
      <vt:lpstr>It gave me food ideas to try out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Stabilising Blood Sugar   the mindful way  to create the conditions for becoming whole </dc:title>
  <dc:creator>Anna Betz</dc:creator>
  <cp:lastModifiedBy>Anna Betz</cp:lastModifiedBy>
  <cp:revision>63</cp:revision>
  <dcterms:created xsi:type="dcterms:W3CDTF">2015-01-11T21:59:24Z</dcterms:created>
  <dcterms:modified xsi:type="dcterms:W3CDTF">2020-02-12T11:57:00Z</dcterms:modified>
</cp:coreProperties>
</file>