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323" r:id="rId5"/>
    <p:sldId id="330" r:id="rId6"/>
    <p:sldId id="331" r:id="rId7"/>
    <p:sldId id="325" r:id="rId8"/>
    <p:sldId id="326" r:id="rId9"/>
    <p:sldId id="329" r:id="rId10"/>
    <p:sldId id="259" r:id="rId11"/>
    <p:sldId id="263" r:id="rId12"/>
    <p:sldId id="306" r:id="rId13"/>
    <p:sldId id="307" r:id="rId14"/>
    <p:sldId id="321" r:id="rId15"/>
    <p:sldId id="320" r:id="rId16"/>
    <p:sldId id="322" r:id="rId17"/>
    <p:sldId id="332" r:id="rId18"/>
    <p:sldId id="289" r:id="rId19"/>
    <p:sldId id="291" r:id="rId20"/>
    <p:sldId id="293" r:id="rId21"/>
    <p:sldId id="295" r:id="rId22"/>
    <p:sldId id="297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A9B"/>
    <a:srgbClr val="B64800"/>
    <a:srgbClr val="CB1053"/>
    <a:srgbClr val="12B399"/>
    <a:srgbClr val="0E2DB7"/>
    <a:srgbClr val="B220C9"/>
    <a:srgbClr val="CB1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3647" autoAdjust="0"/>
  </p:normalViewPr>
  <p:slideViewPr>
    <p:cSldViewPr snapToGrid="0" snapToObjects="1">
      <p:cViewPr varScale="1">
        <p:scale>
          <a:sx n="108" d="100"/>
          <a:sy n="108" d="100"/>
        </p:scale>
        <p:origin x="5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Excellent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50-C641-8EA8-E8930BC9AD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50-C641-8EA8-E8930BC9AD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answer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50-C641-8EA8-E8930BC9A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5633624"/>
        <c:axId val="-2040686824"/>
      </c:barChart>
      <c:catAx>
        <c:axId val="-2115633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40686824"/>
        <c:crosses val="autoZero"/>
        <c:auto val="1"/>
        <c:lblAlgn val="ctr"/>
        <c:lblOffset val="100"/>
        <c:noMultiLvlLbl val="0"/>
      </c:catAx>
      <c:valAx>
        <c:axId val="-20406868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156336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agree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3-024D-94D8-8036109F06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Agree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33-024D-94D8-8036109F06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answer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33-024D-94D8-8036109F0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81955096"/>
        <c:axId val="-2051745336"/>
      </c:barChart>
      <c:catAx>
        <c:axId val="-2081955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51745336"/>
        <c:crosses val="autoZero"/>
        <c:auto val="1"/>
        <c:lblAlgn val="ctr"/>
        <c:lblOffset val="100"/>
        <c:noMultiLvlLbl val="0"/>
      </c:catAx>
      <c:valAx>
        <c:axId val="-20517453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819550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lot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FA-1546-81D1-EBDFF91CC1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FA-1546-81D1-EBDFF91CC1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at all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Session 2</c:v>
                </c:pt>
                <c:pt idx="1">
                  <c:v>Session 3</c:v>
                </c:pt>
                <c:pt idx="2">
                  <c:v>Session 4</c:v>
                </c:pt>
                <c:pt idx="3">
                  <c:v>Session 5</c:v>
                </c:pt>
                <c:pt idx="4">
                  <c:v>Session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FA-1546-81D1-EBDFF91CC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4221272"/>
        <c:axId val="-2053085704"/>
      </c:barChart>
      <c:catAx>
        <c:axId val="-2044221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53085704"/>
        <c:crosses val="autoZero"/>
        <c:auto val="1"/>
        <c:lblAlgn val="ctr"/>
        <c:lblOffset val="100"/>
        <c:noMultiLvlLbl val="0"/>
      </c:catAx>
      <c:valAx>
        <c:axId val="-20530857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442212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C1792-9868-455C-9714-03AC09C7FA2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E914A69-9121-42C3-989B-B0F721E6AE6E}">
      <dgm:prSet phldrT="[Text]" custT="1"/>
      <dgm:spPr/>
      <dgm:t>
        <a:bodyPr/>
        <a:lstStyle/>
        <a:p>
          <a:r>
            <a:rPr lang="en-GB" sz="2600" b="1" dirty="0"/>
            <a:t>Circadian rhythm:</a:t>
          </a:r>
        </a:p>
        <a:p>
          <a:r>
            <a:rPr lang="en-GB" sz="2600" b="1" dirty="0"/>
            <a:t>sleep/wake</a:t>
          </a:r>
        </a:p>
        <a:p>
          <a:r>
            <a:rPr lang="en-GB" sz="2600" b="1" dirty="0"/>
            <a:t>cycle</a:t>
          </a:r>
        </a:p>
      </dgm:t>
    </dgm:pt>
    <dgm:pt modelId="{EF5AF49E-D1DD-4616-AB8F-BD39AA1DC392}" type="parTrans" cxnId="{D8ABA94C-F79A-476A-98DB-0CB07AF38D92}">
      <dgm:prSet/>
      <dgm:spPr/>
      <dgm:t>
        <a:bodyPr/>
        <a:lstStyle/>
        <a:p>
          <a:endParaRPr lang="en-GB"/>
        </a:p>
      </dgm:t>
    </dgm:pt>
    <dgm:pt modelId="{F79D221A-04B5-48F0-B648-28A8DF3E3A65}" type="sibTrans" cxnId="{D8ABA94C-F79A-476A-98DB-0CB07AF38D92}">
      <dgm:prSet/>
      <dgm:spPr/>
      <dgm:t>
        <a:bodyPr/>
        <a:lstStyle/>
        <a:p>
          <a:endParaRPr lang="en-GB"/>
        </a:p>
      </dgm:t>
    </dgm:pt>
    <dgm:pt modelId="{BFF24395-9F2A-46A3-9427-1C07BF802C15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200" u="sng" dirty="0">
              <a:solidFill>
                <a:srgbClr val="000000"/>
              </a:solidFill>
            </a:rPr>
            <a:t>Day</a:t>
          </a:r>
        </a:p>
        <a:p>
          <a:r>
            <a:rPr lang="en-GB" sz="2200" dirty="0">
              <a:solidFill>
                <a:srgbClr val="000000"/>
              </a:solidFill>
            </a:rPr>
            <a:t>Serotonin</a:t>
          </a:r>
        </a:p>
      </dgm:t>
    </dgm:pt>
    <dgm:pt modelId="{45CF8036-312B-4DE0-B58D-0765E9173C90}" type="parTrans" cxnId="{9E366BEB-2C2C-4181-942C-0D37A7D52032}">
      <dgm:prSet/>
      <dgm:spPr/>
      <dgm:t>
        <a:bodyPr/>
        <a:lstStyle/>
        <a:p>
          <a:endParaRPr lang="en-GB"/>
        </a:p>
      </dgm:t>
    </dgm:pt>
    <dgm:pt modelId="{DA7AA5AC-A335-472C-B9E3-DAAFDCA7B3B1}" type="sibTrans" cxnId="{9E366BEB-2C2C-4181-942C-0D37A7D52032}">
      <dgm:prSet/>
      <dgm:spPr/>
      <dgm:t>
        <a:bodyPr/>
        <a:lstStyle/>
        <a:p>
          <a:endParaRPr lang="en-GB"/>
        </a:p>
      </dgm:t>
    </dgm:pt>
    <dgm:pt modelId="{90124E52-FE6F-432A-8782-F75D40D53CB0}">
      <dgm:prSet phldrT="[Text]" custT="1"/>
      <dgm:spPr>
        <a:solidFill>
          <a:srgbClr val="3033A6"/>
        </a:solidFill>
      </dgm:spPr>
      <dgm:t>
        <a:bodyPr/>
        <a:lstStyle/>
        <a:p>
          <a:r>
            <a:rPr lang="en-GB" sz="2200" u="sng" dirty="0"/>
            <a:t>Evening</a:t>
          </a:r>
          <a:r>
            <a:rPr lang="en-GB" sz="2200" dirty="0"/>
            <a:t> Cortisol levels drop</a:t>
          </a:r>
        </a:p>
      </dgm:t>
    </dgm:pt>
    <dgm:pt modelId="{CCE9F0CB-9C94-4BA5-A339-F96AB1AE2046}" type="parTrans" cxnId="{8AE6B7E8-C052-4A6D-A2FE-FB4B80F0A90A}">
      <dgm:prSet/>
      <dgm:spPr/>
      <dgm:t>
        <a:bodyPr/>
        <a:lstStyle/>
        <a:p>
          <a:endParaRPr lang="en-GB"/>
        </a:p>
      </dgm:t>
    </dgm:pt>
    <dgm:pt modelId="{DD99EB68-84E8-4D51-84CF-1788BF195483}" type="sibTrans" cxnId="{8AE6B7E8-C052-4A6D-A2FE-FB4B80F0A90A}">
      <dgm:prSet/>
      <dgm:spPr/>
      <dgm:t>
        <a:bodyPr/>
        <a:lstStyle/>
        <a:p>
          <a:endParaRPr lang="en-GB"/>
        </a:p>
      </dgm:t>
    </dgm:pt>
    <dgm:pt modelId="{B2039D80-6379-4E19-8519-FB4A7BDCA674}">
      <dgm:prSet phldrT="[Text]" custT="1"/>
      <dgm:spPr>
        <a:solidFill>
          <a:srgbClr val="000000"/>
        </a:solidFill>
      </dgm:spPr>
      <dgm:t>
        <a:bodyPr/>
        <a:lstStyle/>
        <a:p>
          <a:r>
            <a:rPr lang="en-GB" sz="2200" u="sng" dirty="0"/>
            <a:t>Night</a:t>
          </a:r>
        </a:p>
        <a:p>
          <a:r>
            <a:rPr lang="en-GB" sz="2200" u="none" dirty="0"/>
            <a:t>Serotonin converted to melatonin</a:t>
          </a:r>
        </a:p>
      </dgm:t>
    </dgm:pt>
    <dgm:pt modelId="{5CD8D8F7-3E85-4ACA-B1B1-58D1C0CE2628}" type="parTrans" cxnId="{EA354C3E-C9EC-4792-8074-4CC8FD4508B6}">
      <dgm:prSet/>
      <dgm:spPr/>
      <dgm:t>
        <a:bodyPr/>
        <a:lstStyle/>
        <a:p>
          <a:endParaRPr lang="en-GB"/>
        </a:p>
      </dgm:t>
    </dgm:pt>
    <dgm:pt modelId="{12BA24A6-E4DA-4556-8B49-C76A80B1CA24}" type="sibTrans" cxnId="{EA354C3E-C9EC-4792-8074-4CC8FD4508B6}">
      <dgm:prSet/>
      <dgm:spPr/>
      <dgm:t>
        <a:bodyPr/>
        <a:lstStyle/>
        <a:p>
          <a:endParaRPr lang="en-GB"/>
        </a:p>
      </dgm:t>
    </dgm:pt>
    <dgm:pt modelId="{097B52B6-CE8C-4769-9F82-955F1DFCE0A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2200" u="sng" dirty="0">
              <a:solidFill>
                <a:srgbClr val="000000"/>
              </a:solidFill>
            </a:rPr>
            <a:t>Early morning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200" dirty="0">
              <a:solidFill>
                <a:srgbClr val="000000"/>
              </a:solidFill>
            </a:rPr>
            <a:t>Cortisol levels begin to rise</a:t>
          </a:r>
        </a:p>
      </dgm:t>
    </dgm:pt>
    <dgm:pt modelId="{A718A4E0-057D-4438-8200-BE707208A871}" type="parTrans" cxnId="{C527493A-D64A-430A-B710-9657B64A811E}">
      <dgm:prSet/>
      <dgm:spPr/>
      <dgm:t>
        <a:bodyPr/>
        <a:lstStyle/>
        <a:p>
          <a:endParaRPr lang="en-GB"/>
        </a:p>
      </dgm:t>
    </dgm:pt>
    <dgm:pt modelId="{8F2881A6-E6BB-4C86-94FA-00D2E0B939DE}" type="sibTrans" cxnId="{C527493A-D64A-430A-B710-9657B64A811E}">
      <dgm:prSet/>
      <dgm:spPr/>
      <dgm:t>
        <a:bodyPr/>
        <a:lstStyle/>
        <a:p>
          <a:endParaRPr lang="en-GB"/>
        </a:p>
      </dgm:t>
    </dgm:pt>
    <dgm:pt modelId="{ECC1DA1A-3942-411B-A505-0FAFA2FBB332}" type="pres">
      <dgm:prSet presAssocID="{69AC1792-9868-455C-9714-03AC09C7FA2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F1D66A-C573-4AD1-902F-AC125F9FE16B}" type="pres">
      <dgm:prSet presAssocID="{3E914A69-9121-42C3-989B-B0F721E6AE6E}" presName="centerShape" presStyleLbl="node0" presStyleIdx="0" presStyleCnt="1" custScaleX="127511" custScaleY="114935" custLinFactNeighborX="13358" custLinFactNeighborY="-226"/>
      <dgm:spPr/>
    </dgm:pt>
    <dgm:pt modelId="{07F820E6-0B71-4EFD-A01E-1E4677703AEA}" type="pres">
      <dgm:prSet presAssocID="{BFF24395-9F2A-46A3-9427-1C07BF802C15}" presName="node" presStyleLbl="node1" presStyleIdx="0" presStyleCnt="4" custScaleX="142490" custScaleY="147356" custRadScaleRad="95955" custRadScaleInc="42749">
        <dgm:presLayoutVars>
          <dgm:bulletEnabled val="1"/>
        </dgm:presLayoutVars>
      </dgm:prSet>
      <dgm:spPr/>
    </dgm:pt>
    <dgm:pt modelId="{D8CED4DB-3108-411D-9BEE-64F5AA334685}" type="pres">
      <dgm:prSet presAssocID="{BFF24395-9F2A-46A3-9427-1C07BF802C15}" presName="dummy" presStyleCnt="0"/>
      <dgm:spPr/>
    </dgm:pt>
    <dgm:pt modelId="{1EC81104-424A-447E-8115-6B828EB8C554}" type="pres">
      <dgm:prSet presAssocID="{DA7AA5AC-A335-472C-B9E3-DAAFDCA7B3B1}" presName="sibTrans" presStyleLbl="sibTrans2D1" presStyleIdx="0" presStyleCnt="4" custLinFactNeighborX="2664" custLinFactNeighborY="-4819"/>
      <dgm:spPr/>
    </dgm:pt>
    <dgm:pt modelId="{3962EA72-E4FC-495F-87F0-F77D8F8F4DD7}" type="pres">
      <dgm:prSet presAssocID="{90124E52-FE6F-432A-8782-F75D40D53CB0}" presName="node" presStyleLbl="node1" presStyleIdx="1" presStyleCnt="4" custScaleX="158309" custScaleY="159397" custRadScaleRad="121133" custRadScaleInc="5173">
        <dgm:presLayoutVars>
          <dgm:bulletEnabled val="1"/>
        </dgm:presLayoutVars>
      </dgm:prSet>
      <dgm:spPr/>
    </dgm:pt>
    <dgm:pt modelId="{741135C2-68A2-46B7-B624-8EFB4E8019E0}" type="pres">
      <dgm:prSet presAssocID="{90124E52-FE6F-432A-8782-F75D40D53CB0}" presName="dummy" presStyleCnt="0"/>
      <dgm:spPr/>
    </dgm:pt>
    <dgm:pt modelId="{1083D684-AF4A-4997-8CD5-09F30B88DCC3}" type="pres">
      <dgm:prSet presAssocID="{DD99EB68-84E8-4D51-84CF-1788BF195483}" presName="sibTrans" presStyleLbl="sibTrans2D1" presStyleIdx="1" presStyleCnt="4" custLinFactNeighborX="2426" custLinFactNeighborY="6463"/>
      <dgm:spPr/>
    </dgm:pt>
    <dgm:pt modelId="{57DCC473-FE20-4CB2-AFC6-D6E5F60010E4}" type="pres">
      <dgm:prSet presAssocID="{B2039D80-6379-4E19-8519-FB4A7BDCA674}" presName="node" presStyleLbl="node1" presStyleIdx="2" presStyleCnt="4" custScaleX="160114" custScaleY="153680" custRadScaleRad="93716" custRadScaleInc="-58590">
        <dgm:presLayoutVars>
          <dgm:bulletEnabled val="1"/>
        </dgm:presLayoutVars>
      </dgm:prSet>
      <dgm:spPr/>
    </dgm:pt>
    <dgm:pt modelId="{B81829F5-2EBE-4475-A71A-D875D25180C8}" type="pres">
      <dgm:prSet presAssocID="{B2039D80-6379-4E19-8519-FB4A7BDCA674}" presName="dummy" presStyleCnt="0"/>
      <dgm:spPr/>
    </dgm:pt>
    <dgm:pt modelId="{40AE6CF9-819E-4E91-9408-70A3A5AF053E}" type="pres">
      <dgm:prSet presAssocID="{12BA24A6-E4DA-4556-8B49-C76A80B1CA24}" presName="sibTrans" presStyleLbl="sibTrans2D1" presStyleIdx="2" presStyleCnt="4" custLinFactNeighborX="-6307" custLinFactNeighborY="3037"/>
      <dgm:spPr/>
    </dgm:pt>
    <dgm:pt modelId="{1CE0975C-D639-4D3D-8878-1263B8DB213F}" type="pres">
      <dgm:prSet presAssocID="{097B52B6-CE8C-4769-9F82-955F1DFCE0A8}" presName="node" presStyleLbl="node1" presStyleIdx="3" presStyleCnt="4" custScaleX="161061" custScaleY="156914" custRadScaleRad="73465" custRadScaleInc="7542">
        <dgm:presLayoutVars>
          <dgm:bulletEnabled val="1"/>
        </dgm:presLayoutVars>
      </dgm:prSet>
      <dgm:spPr/>
    </dgm:pt>
    <dgm:pt modelId="{99384A3A-11F7-41BC-BCC4-E5EC5D6B3318}" type="pres">
      <dgm:prSet presAssocID="{097B52B6-CE8C-4769-9F82-955F1DFCE0A8}" presName="dummy" presStyleCnt="0"/>
      <dgm:spPr/>
    </dgm:pt>
    <dgm:pt modelId="{F6FC4612-93A8-471A-B9C2-AF732D322F2A}" type="pres">
      <dgm:prSet presAssocID="{8F2881A6-E6BB-4C86-94FA-00D2E0B939DE}" presName="sibTrans" presStyleLbl="sibTrans2D1" presStyleIdx="3" presStyleCnt="4" custLinFactNeighborX="-6312" custLinFactNeighborY="-3510"/>
      <dgm:spPr/>
    </dgm:pt>
  </dgm:ptLst>
  <dgm:cxnLst>
    <dgm:cxn modelId="{D59C1D23-C59D-4B5F-880A-7B0AF67FE522}" type="presOf" srcId="{097B52B6-CE8C-4769-9F82-955F1DFCE0A8}" destId="{1CE0975C-D639-4D3D-8878-1263B8DB213F}" srcOrd="0" destOrd="0" presId="urn:microsoft.com/office/officeart/2005/8/layout/radial6"/>
    <dgm:cxn modelId="{691C9932-321E-42E3-BECF-402633A32C9A}" type="presOf" srcId="{3E914A69-9121-42C3-989B-B0F721E6AE6E}" destId="{DEF1D66A-C573-4AD1-902F-AC125F9FE16B}" srcOrd="0" destOrd="0" presId="urn:microsoft.com/office/officeart/2005/8/layout/radial6"/>
    <dgm:cxn modelId="{C527493A-D64A-430A-B710-9657B64A811E}" srcId="{3E914A69-9121-42C3-989B-B0F721E6AE6E}" destId="{097B52B6-CE8C-4769-9F82-955F1DFCE0A8}" srcOrd="3" destOrd="0" parTransId="{A718A4E0-057D-4438-8200-BE707208A871}" sibTransId="{8F2881A6-E6BB-4C86-94FA-00D2E0B939DE}"/>
    <dgm:cxn modelId="{3962B83C-F633-449A-AC3C-2455770F6388}" type="presOf" srcId="{69AC1792-9868-455C-9714-03AC09C7FA2F}" destId="{ECC1DA1A-3942-411B-A505-0FAFA2FBB332}" srcOrd="0" destOrd="0" presId="urn:microsoft.com/office/officeart/2005/8/layout/radial6"/>
    <dgm:cxn modelId="{EA354C3E-C9EC-4792-8074-4CC8FD4508B6}" srcId="{3E914A69-9121-42C3-989B-B0F721E6AE6E}" destId="{B2039D80-6379-4E19-8519-FB4A7BDCA674}" srcOrd="2" destOrd="0" parTransId="{5CD8D8F7-3E85-4ACA-B1B1-58D1C0CE2628}" sibTransId="{12BA24A6-E4DA-4556-8B49-C76A80B1CA24}"/>
    <dgm:cxn modelId="{D8ABA94C-F79A-476A-98DB-0CB07AF38D92}" srcId="{69AC1792-9868-455C-9714-03AC09C7FA2F}" destId="{3E914A69-9121-42C3-989B-B0F721E6AE6E}" srcOrd="0" destOrd="0" parTransId="{EF5AF49E-D1DD-4616-AB8F-BD39AA1DC392}" sibTransId="{F79D221A-04B5-48F0-B648-28A8DF3E3A65}"/>
    <dgm:cxn modelId="{04F30E4D-B1BA-4EDD-8D54-D4B86AE5C519}" type="presOf" srcId="{90124E52-FE6F-432A-8782-F75D40D53CB0}" destId="{3962EA72-E4FC-495F-87F0-F77D8F8F4DD7}" srcOrd="0" destOrd="0" presId="urn:microsoft.com/office/officeart/2005/8/layout/radial6"/>
    <dgm:cxn modelId="{C69B7F5D-2523-4836-BA31-F0832E07A83A}" type="presOf" srcId="{DA7AA5AC-A335-472C-B9E3-DAAFDCA7B3B1}" destId="{1EC81104-424A-447E-8115-6B828EB8C554}" srcOrd="0" destOrd="0" presId="urn:microsoft.com/office/officeart/2005/8/layout/radial6"/>
    <dgm:cxn modelId="{2142C161-7071-4BAF-BAEB-44C6568A9929}" type="presOf" srcId="{DD99EB68-84E8-4D51-84CF-1788BF195483}" destId="{1083D684-AF4A-4997-8CD5-09F30B88DCC3}" srcOrd="0" destOrd="0" presId="urn:microsoft.com/office/officeart/2005/8/layout/radial6"/>
    <dgm:cxn modelId="{826EC182-BA4F-4C3E-834F-848955422309}" type="presOf" srcId="{B2039D80-6379-4E19-8519-FB4A7BDCA674}" destId="{57DCC473-FE20-4CB2-AFC6-D6E5F60010E4}" srcOrd="0" destOrd="0" presId="urn:microsoft.com/office/officeart/2005/8/layout/radial6"/>
    <dgm:cxn modelId="{A32874C7-E5BA-4112-A491-FAA36E454EA0}" type="presOf" srcId="{8F2881A6-E6BB-4C86-94FA-00D2E0B939DE}" destId="{F6FC4612-93A8-471A-B9C2-AF732D322F2A}" srcOrd="0" destOrd="0" presId="urn:microsoft.com/office/officeart/2005/8/layout/radial6"/>
    <dgm:cxn modelId="{8AE798E2-8EB2-4034-9967-71B7308D122B}" type="presOf" srcId="{BFF24395-9F2A-46A3-9427-1C07BF802C15}" destId="{07F820E6-0B71-4EFD-A01E-1E4677703AEA}" srcOrd="0" destOrd="0" presId="urn:microsoft.com/office/officeart/2005/8/layout/radial6"/>
    <dgm:cxn modelId="{8AE6B7E8-C052-4A6D-A2FE-FB4B80F0A90A}" srcId="{3E914A69-9121-42C3-989B-B0F721E6AE6E}" destId="{90124E52-FE6F-432A-8782-F75D40D53CB0}" srcOrd="1" destOrd="0" parTransId="{CCE9F0CB-9C94-4BA5-A339-F96AB1AE2046}" sibTransId="{DD99EB68-84E8-4D51-84CF-1788BF195483}"/>
    <dgm:cxn modelId="{9E366BEB-2C2C-4181-942C-0D37A7D52032}" srcId="{3E914A69-9121-42C3-989B-B0F721E6AE6E}" destId="{BFF24395-9F2A-46A3-9427-1C07BF802C15}" srcOrd="0" destOrd="0" parTransId="{45CF8036-312B-4DE0-B58D-0765E9173C90}" sibTransId="{DA7AA5AC-A335-472C-B9E3-DAAFDCA7B3B1}"/>
    <dgm:cxn modelId="{BF29C2F2-F3CC-4BA8-B7EE-3945D528D887}" type="presOf" srcId="{12BA24A6-E4DA-4556-8B49-C76A80B1CA24}" destId="{40AE6CF9-819E-4E91-9408-70A3A5AF053E}" srcOrd="0" destOrd="0" presId="urn:microsoft.com/office/officeart/2005/8/layout/radial6"/>
    <dgm:cxn modelId="{5B512BEA-CAE5-4131-A1B2-228ACD54CF95}" type="presParOf" srcId="{ECC1DA1A-3942-411B-A505-0FAFA2FBB332}" destId="{DEF1D66A-C573-4AD1-902F-AC125F9FE16B}" srcOrd="0" destOrd="0" presId="urn:microsoft.com/office/officeart/2005/8/layout/radial6"/>
    <dgm:cxn modelId="{79BB37DE-155A-4F1C-BDDC-EF956E833466}" type="presParOf" srcId="{ECC1DA1A-3942-411B-A505-0FAFA2FBB332}" destId="{07F820E6-0B71-4EFD-A01E-1E4677703AEA}" srcOrd="1" destOrd="0" presId="urn:microsoft.com/office/officeart/2005/8/layout/radial6"/>
    <dgm:cxn modelId="{73D6BE8E-7427-4600-A6C6-64F883D5B09B}" type="presParOf" srcId="{ECC1DA1A-3942-411B-A505-0FAFA2FBB332}" destId="{D8CED4DB-3108-411D-9BEE-64F5AA334685}" srcOrd="2" destOrd="0" presId="urn:microsoft.com/office/officeart/2005/8/layout/radial6"/>
    <dgm:cxn modelId="{2955AF6A-E4B4-4CDB-BA21-DD4F89D20703}" type="presParOf" srcId="{ECC1DA1A-3942-411B-A505-0FAFA2FBB332}" destId="{1EC81104-424A-447E-8115-6B828EB8C554}" srcOrd="3" destOrd="0" presId="urn:microsoft.com/office/officeart/2005/8/layout/radial6"/>
    <dgm:cxn modelId="{1CE5F572-518E-48B7-B448-447B909FB9E2}" type="presParOf" srcId="{ECC1DA1A-3942-411B-A505-0FAFA2FBB332}" destId="{3962EA72-E4FC-495F-87F0-F77D8F8F4DD7}" srcOrd="4" destOrd="0" presId="urn:microsoft.com/office/officeart/2005/8/layout/radial6"/>
    <dgm:cxn modelId="{9881746F-27D9-448F-89DE-98BBCB97510A}" type="presParOf" srcId="{ECC1DA1A-3942-411B-A505-0FAFA2FBB332}" destId="{741135C2-68A2-46B7-B624-8EFB4E8019E0}" srcOrd="5" destOrd="0" presId="urn:microsoft.com/office/officeart/2005/8/layout/radial6"/>
    <dgm:cxn modelId="{F6DC121E-89B9-47CB-B73C-1EB389D1C3CA}" type="presParOf" srcId="{ECC1DA1A-3942-411B-A505-0FAFA2FBB332}" destId="{1083D684-AF4A-4997-8CD5-09F30B88DCC3}" srcOrd="6" destOrd="0" presId="urn:microsoft.com/office/officeart/2005/8/layout/radial6"/>
    <dgm:cxn modelId="{F318E27D-D2B2-40DA-A0CB-DC43205E5ADD}" type="presParOf" srcId="{ECC1DA1A-3942-411B-A505-0FAFA2FBB332}" destId="{57DCC473-FE20-4CB2-AFC6-D6E5F60010E4}" srcOrd="7" destOrd="0" presId="urn:microsoft.com/office/officeart/2005/8/layout/radial6"/>
    <dgm:cxn modelId="{9B075635-FFE2-4D2B-B102-71329A7F23C8}" type="presParOf" srcId="{ECC1DA1A-3942-411B-A505-0FAFA2FBB332}" destId="{B81829F5-2EBE-4475-A71A-D875D25180C8}" srcOrd="8" destOrd="0" presId="urn:microsoft.com/office/officeart/2005/8/layout/radial6"/>
    <dgm:cxn modelId="{0C2EEA4B-F29D-4008-B5AC-B3937225D03B}" type="presParOf" srcId="{ECC1DA1A-3942-411B-A505-0FAFA2FBB332}" destId="{40AE6CF9-819E-4E91-9408-70A3A5AF053E}" srcOrd="9" destOrd="0" presId="urn:microsoft.com/office/officeart/2005/8/layout/radial6"/>
    <dgm:cxn modelId="{7EC900DC-F8DD-43EC-823F-CD4247EA8C55}" type="presParOf" srcId="{ECC1DA1A-3942-411B-A505-0FAFA2FBB332}" destId="{1CE0975C-D639-4D3D-8878-1263B8DB213F}" srcOrd="10" destOrd="0" presId="urn:microsoft.com/office/officeart/2005/8/layout/radial6"/>
    <dgm:cxn modelId="{C2D90E84-6EDD-40C2-A5A2-D95E95AB7378}" type="presParOf" srcId="{ECC1DA1A-3942-411B-A505-0FAFA2FBB332}" destId="{99384A3A-11F7-41BC-BCC4-E5EC5D6B3318}" srcOrd="11" destOrd="0" presId="urn:microsoft.com/office/officeart/2005/8/layout/radial6"/>
    <dgm:cxn modelId="{923814D6-6F73-4DBA-9F63-67106FFD5F38}" type="presParOf" srcId="{ECC1DA1A-3942-411B-A505-0FAFA2FBB332}" destId="{F6FC4612-93A8-471A-B9C2-AF732D322F2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4612-93A8-471A-B9C2-AF732D322F2A}">
      <dsp:nvSpPr>
        <dsp:cNvPr id="0" name=""/>
        <dsp:cNvSpPr/>
      </dsp:nvSpPr>
      <dsp:spPr>
        <a:xfrm>
          <a:off x="2068724" y="671330"/>
          <a:ext cx="4779022" cy="4779022"/>
        </a:xfrm>
        <a:prstGeom prst="blockArc">
          <a:avLst>
            <a:gd name="adj1" fmla="val 11117430"/>
            <a:gd name="adj2" fmla="val 1603261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E6CF9-819E-4E91-9408-70A3A5AF053E}">
      <dsp:nvSpPr>
        <dsp:cNvPr id="0" name=""/>
        <dsp:cNvSpPr/>
      </dsp:nvSpPr>
      <dsp:spPr>
        <a:xfrm>
          <a:off x="2071906" y="588361"/>
          <a:ext cx="4779022" cy="4779022"/>
        </a:xfrm>
        <a:prstGeom prst="blockArc">
          <a:avLst>
            <a:gd name="adj1" fmla="val 5330943"/>
            <a:gd name="adj2" fmla="val 10533691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3D684-AF4A-4997-8CD5-09F30B88DCC3}">
      <dsp:nvSpPr>
        <dsp:cNvPr id="0" name=""/>
        <dsp:cNvSpPr/>
      </dsp:nvSpPr>
      <dsp:spPr>
        <a:xfrm>
          <a:off x="2389945" y="756203"/>
          <a:ext cx="4779022" cy="4779022"/>
        </a:xfrm>
        <a:prstGeom prst="blockArc">
          <a:avLst>
            <a:gd name="adj1" fmla="val 473972"/>
            <a:gd name="adj2" fmla="val 5184535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81104-424A-447E-8115-6B828EB8C554}">
      <dsp:nvSpPr>
        <dsp:cNvPr id="0" name=""/>
        <dsp:cNvSpPr/>
      </dsp:nvSpPr>
      <dsp:spPr>
        <a:xfrm>
          <a:off x="2380334" y="611536"/>
          <a:ext cx="4779022" cy="4779022"/>
        </a:xfrm>
        <a:prstGeom prst="blockArc">
          <a:avLst>
            <a:gd name="adj1" fmla="val 16205520"/>
            <a:gd name="adj2" fmla="val 21491418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1D66A-C573-4AD1-902F-AC125F9FE16B}">
      <dsp:nvSpPr>
        <dsp:cNvPr id="0" name=""/>
        <dsp:cNvSpPr/>
      </dsp:nvSpPr>
      <dsp:spPr>
        <a:xfrm>
          <a:off x="3370987" y="1807032"/>
          <a:ext cx="2803463" cy="25269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Circadian rhythm: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sleep/wake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cycle</a:t>
          </a:r>
        </a:p>
      </dsp:txBody>
      <dsp:txXfrm>
        <a:off x="3781545" y="2177098"/>
        <a:ext cx="1982347" cy="1786834"/>
      </dsp:txXfrm>
    </dsp:sp>
    <dsp:sp modelId="{07F820E6-0B71-4EFD-A01E-1E4677703AEA}">
      <dsp:nvSpPr>
        <dsp:cNvPr id="0" name=""/>
        <dsp:cNvSpPr/>
      </dsp:nvSpPr>
      <dsp:spPr>
        <a:xfrm>
          <a:off x="3549803" y="-236676"/>
          <a:ext cx="2192954" cy="2267843"/>
        </a:xfrm>
        <a:prstGeom prst="ellipse">
          <a:avLst/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u="sng" kern="1200" dirty="0">
              <a:solidFill>
                <a:srgbClr val="000000"/>
              </a:solidFill>
            </a:rPr>
            <a:t>Day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000000"/>
              </a:solidFill>
            </a:rPr>
            <a:t>Serotonin</a:t>
          </a:r>
        </a:p>
      </dsp:txBody>
      <dsp:txXfrm>
        <a:off x="3870954" y="95442"/>
        <a:ext cx="1550652" cy="1603607"/>
      </dsp:txXfrm>
    </dsp:sp>
    <dsp:sp modelId="{3962EA72-E4FC-495F-87F0-F77D8F8F4DD7}">
      <dsp:nvSpPr>
        <dsp:cNvPr id="0" name=""/>
        <dsp:cNvSpPr/>
      </dsp:nvSpPr>
      <dsp:spPr>
        <a:xfrm>
          <a:off x="5757268" y="1931059"/>
          <a:ext cx="2436412" cy="2453157"/>
        </a:xfrm>
        <a:prstGeom prst="ellipse">
          <a:avLst/>
        </a:prstGeom>
        <a:solidFill>
          <a:srgbClr val="3033A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u="sng" kern="1200" dirty="0"/>
            <a:t>Evening</a:t>
          </a:r>
          <a:r>
            <a:rPr lang="en-GB" sz="2200" kern="1200" dirty="0"/>
            <a:t> Cortisol levels drop</a:t>
          </a:r>
        </a:p>
      </dsp:txBody>
      <dsp:txXfrm>
        <a:off x="6114072" y="2290316"/>
        <a:ext cx="1722804" cy="1734643"/>
      </dsp:txXfrm>
    </dsp:sp>
    <dsp:sp modelId="{57DCC473-FE20-4CB2-AFC6-D6E5F60010E4}">
      <dsp:nvSpPr>
        <dsp:cNvPr id="0" name=""/>
        <dsp:cNvSpPr/>
      </dsp:nvSpPr>
      <dsp:spPr>
        <a:xfrm>
          <a:off x="3577619" y="3983784"/>
          <a:ext cx="2464192" cy="2365171"/>
        </a:xfrm>
        <a:prstGeom prst="ellipse">
          <a:avLst/>
        </a:prstGeom>
        <a:solidFill>
          <a:srgbClr val="0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u="sng" kern="1200" dirty="0"/>
            <a:t>Night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u="none" kern="1200" dirty="0"/>
            <a:t>Serotonin converted to melatonin</a:t>
          </a:r>
        </a:p>
      </dsp:txBody>
      <dsp:txXfrm>
        <a:off x="3938492" y="4330155"/>
        <a:ext cx="1742446" cy="1672429"/>
      </dsp:txXfrm>
    </dsp:sp>
    <dsp:sp modelId="{1CE0975C-D639-4D3D-8878-1263B8DB213F}">
      <dsp:nvSpPr>
        <dsp:cNvPr id="0" name=""/>
        <dsp:cNvSpPr/>
      </dsp:nvSpPr>
      <dsp:spPr>
        <a:xfrm>
          <a:off x="1196341" y="1805896"/>
          <a:ext cx="2478766" cy="2414943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200" u="sng" kern="1200" dirty="0">
              <a:solidFill>
                <a:srgbClr val="000000"/>
              </a:solidFill>
            </a:rPr>
            <a:t>Early morning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000000"/>
              </a:solidFill>
            </a:rPr>
            <a:t>Cortisol levels begin to rise</a:t>
          </a:r>
        </a:p>
      </dsp:txBody>
      <dsp:txXfrm>
        <a:off x="1559348" y="2159556"/>
        <a:ext cx="1752752" cy="1707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0BDF1-1D36-3F46-91B5-7379F33B6349}" type="datetimeFigureOut">
              <a:rPr lang="en-US" smtClean="0"/>
              <a:t>2/10/20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06FC-1172-A346-9A33-2ED718887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1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06FC-1172-A346-9A33-2ED7188879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79A8A-E2D8-4819-BA54-5C0F55B2F89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82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79A8A-E2D8-4819-BA54-5C0F55B2F89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82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C4CEC-16D5-4229-B4DE-FDE9B679D7E2}" type="datetimeFigureOut">
              <a:rPr lang="en-US" smtClean="0"/>
              <a:t>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google.co.uk/imgres?imgurl=http://www.bodywavesboston.com/wp-content/uploads/2013/02/green-smoothie.jpg&amp;imgrefurl=http://www.bodywavesboston.com/2013/02/01/have-a-green-smoothie-and-a-smile/&amp;h=3372&amp;w=5000&amp;sz=1337&amp;tbnid=r5Mb0mRRYMOx0M:&amp;tbnh=89&amp;tbnw=132&amp;zoom=1&amp;usg=__xSOGhwu-5wu40a9QWKrsWiYXWgE=&amp;docid=-Q8Iz4KzmPPqgM&amp;hl=en&amp;sa=X&amp;ei=aUE8UubJL4i10QWhvoGQCg&amp;ved=0CEkQ9QEwBw&amp;dur=889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50100"/>
            <a:ext cx="7086600" cy="2748826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3600" dirty="0" err="1">
                <a:solidFill>
                  <a:srgbClr val="660066"/>
                </a:solidFill>
              </a:rPr>
              <a:t>Stabilising</a:t>
            </a:r>
            <a:r>
              <a:rPr lang="en-US" sz="3600" dirty="0">
                <a:solidFill>
                  <a:srgbClr val="660066"/>
                </a:solidFill>
              </a:rPr>
              <a:t> Blood Sugar </a:t>
            </a:r>
            <a:br>
              <a:rPr lang="en-GB" sz="3600" dirty="0">
                <a:solidFill>
                  <a:srgbClr val="660066"/>
                </a:solidFill>
              </a:rPr>
            </a:br>
            <a:r>
              <a:rPr lang="en-US" sz="3600" dirty="0">
                <a:solidFill>
                  <a:srgbClr val="660066"/>
                </a:solidFill>
                <a:latin typeface="Baoli SC Regular"/>
                <a:cs typeface="Baoli SC Regular"/>
              </a:rPr>
              <a:t>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Goudy Old Style"/>
                <a:cs typeface="Goudy Old Style"/>
              </a:rPr>
              <a:t>the mindful way</a:t>
            </a:r>
            <a:br>
              <a:rPr lang="en-GB" sz="3600" dirty="0">
                <a:solidFill>
                  <a:schemeClr val="accent6">
                    <a:lumMod val="75000"/>
                  </a:schemeClr>
                </a:solidFill>
                <a:latin typeface="Goudy Old Style"/>
                <a:cs typeface="Goudy Old Style"/>
              </a:rPr>
            </a:br>
            <a:r>
              <a:rPr lang="en-US" sz="3600" b="0" dirty="0">
                <a:solidFill>
                  <a:srgbClr val="660066"/>
                </a:solidFill>
              </a:rPr>
              <a:t> to create the conditions for becoming whole</a:t>
            </a:r>
            <a:br>
              <a:rPr lang="en-GB" sz="3600" b="0" dirty="0">
                <a:solidFill>
                  <a:srgbClr val="660066"/>
                </a:solidFill>
              </a:rPr>
            </a:br>
            <a:endParaRPr lang="en-US" sz="3600" b="0" dirty="0">
              <a:solidFill>
                <a:srgbClr val="6600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86401"/>
            <a:ext cx="7086600" cy="315070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27" y="3198927"/>
            <a:ext cx="6736415" cy="2909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23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662" y="162451"/>
            <a:ext cx="653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Some foods to prepare and try</a:t>
            </a:r>
          </a:p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91" y="1251195"/>
            <a:ext cx="1993445" cy="205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24" y="1024225"/>
            <a:ext cx="3012315" cy="22797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63911" y="4607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 </a:t>
            </a:r>
            <a:endParaRPr lang="en-US" dirty="0"/>
          </a:p>
        </p:txBody>
      </p:sp>
      <p:pic>
        <p:nvPicPr>
          <p:cNvPr id="9" name="rg_hi" descr="https://encrypted-tbn3.gstatic.com/images?q=tbn:ANd9GcSd0Jzbkzy5FRMW5EMkGzL7u_9V94nm3xa9mfrxh-WY-7YczDy78A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14" y="4150001"/>
            <a:ext cx="2451198" cy="165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img.food.com/img/recipes/49/99/7/large/piceRIQnz.jpg?iecachebust=140137153857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22" y="3765489"/>
            <a:ext cx="2100580" cy="147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78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1859" y="383974"/>
            <a:ext cx="61375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         Herbs and Spices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950136" y="1245749"/>
            <a:ext cx="1395012" cy="1680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46" y="3062448"/>
            <a:ext cx="1508426" cy="1395294"/>
          </a:xfrm>
          <a:prstGeom prst="rect">
            <a:avLst/>
          </a:prstGeom>
        </p:spPr>
      </p:pic>
      <p:pic>
        <p:nvPicPr>
          <p:cNvPr id="9" name="Picture 8" descr="Macintosh HD:Users:annabetz:Desktop:Screen Shot 2014-12-31 at 08.55.4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87" y="1161215"/>
            <a:ext cx="1683352" cy="190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799" y="1245749"/>
            <a:ext cx="1547246" cy="1547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670" y="1161215"/>
            <a:ext cx="1955814" cy="1765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690" y="3043863"/>
            <a:ext cx="1950794" cy="1413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6777" y="3103557"/>
            <a:ext cx="1889562" cy="1749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5799" y="3103557"/>
            <a:ext cx="1824787" cy="1824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35" y="4616468"/>
            <a:ext cx="1932405" cy="19393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5218" y="4928344"/>
            <a:ext cx="2464971" cy="16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1693" y="5078726"/>
            <a:ext cx="2321352" cy="15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06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327" y="664882"/>
            <a:ext cx="23220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Microbiome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866778" y="1672930"/>
            <a:ext cx="80353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B64800"/>
                </a:solidFill>
              </a:rPr>
              <a:t>Naturally Fermented foods:  </a:t>
            </a:r>
            <a:r>
              <a:rPr lang="en-US" sz="2800" b="1" dirty="0"/>
              <a:t>(non-</a:t>
            </a:r>
            <a:r>
              <a:rPr lang="en-US" sz="2800" b="1" dirty="0" err="1"/>
              <a:t>pasteurised</a:t>
            </a:r>
            <a:r>
              <a:rPr lang="en-US" sz="2800" b="1" dirty="0"/>
              <a:t>)</a:t>
            </a:r>
            <a:endParaRPr lang="en-US" sz="2800" dirty="0"/>
          </a:p>
          <a:p>
            <a:r>
              <a:rPr lang="en-US" sz="2800" dirty="0"/>
              <a:t>Populate the gut with beneficial bacteria and support immune function.</a:t>
            </a:r>
            <a:endParaRPr lang="en-GB" sz="2800" dirty="0"/>
          </a:p>
          <a:p>
            <a:r>
              <a:rPr lang="en-US" sz="2800" dirty="0"/>
              <a:t> </a:t>
            </a:r>
            <a:endParaRPr lang="en-GB" sz="2800" dirty="0"/>
          </a:p>
          <a:p>
            <a:pPr marL="457200" lvl="0" indent="-457200">
              <a:buFont typeface="Arial"/>
              <a:buChar char="•"/>
            </a:pPr>
            <a:r>
              <a:rPr lang="en-US" sz="2800" dirty="0"/>
              <a:t>Organic raw Miso </a:t>
            </a:r>
            <a:endParaRPr lang="en-GB" sz="2800" dirty="0"/>
          </a:p>
          <a:p>
            <a:pPr marL="457200" lvl="0" indent="-457200">
              <a:buFont typeface="Arial"/>
              <a:buChar char="•"/>
            </a:pPr>
            <a:r>
              <a:rPr lang="en-US" sz="2800" dirty="0"/>
              <a:t>Sauerkraut </a:t>
            </a:r>
            <a:endParaRPr lang="en-GB" sz="2800" dirty="0"/>
          </a:p>
          <a:p>
            <a:pPr marL="457200" lvl="0" indent="-457200">
              <a:buFont typeface="Arial"/>
              <a:buChar char="•"/>
            </a:pPr>
            <a:r>
              <a:rPr lang="en-US" sz="2800" dirty="0" err="1"/>
              <a:t>Kambucha</a:t>
            </a:r>
            <a:r>
              <a:rPr lang="en-US" sz="2800" dirty="0"/>
              <a:t> drink</a:t>
            </a:r>
            <a:endParaRPr lang="en-GB" sz="2800" dirty="0"/>
          </a:p>
          <a:p>
            <a:pPr marL="457200" lvl="0" indent="-457200">
              <a:buFont typeface="Arial"/>
              <a:buChar char="•"/>
            </a:pPr>
            <a:r>
              <a:rPr lang="en-US" sz="2800" dirty="0"/>
              <a:t>Kefir </a:t>
            </a:r>
            <a:endParaRPr lang="en-GB" sz="2800" dirty="0"/>
          </a:p>
          <a:p>
            <a:pPr marL="457200" lvl="0" indent="-457200">
              <a:buFont typeface="Arial"/>
              <a:buChar char="•"/>
            </a:pPr>
            <a:r>
              <a:rPr lang="en-US" sz="2800" dirty="0"/>
              <a:t>Organic Probiotic yoghurt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46179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8984" y="403115"/>
            <a:ext cx="7995015" cy="53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64800"/>
                </a:solidFill>
              </a:rPr>
              <a:t>Liver &amp; Kidney Flush </a:t>
            </a:r>
          </a:p>
          <a:p>
            <a:pPr algn="ctr"/>
            <a:r>
              <a:rPr lang="en-US" sz="2000" dirty="0"/>
              <a:t>in the morning on empty stomach</a:t>
            </a:r>
            <a:endParaRPr lang="en-GB" sz="2000" dirty="0"/>
          </a:p>
          <a:p>
            <a:r>
              <a:rPr lang="en-US" sz="2800" b="1" dirty="0"/>
              <a:t> </a:t>
            </a:r>
            <a:endParaRPr lang="en-GB" sz="2800" dirty="0"/>
          </a:p>
          <a:p>
            <a:pPr lvl="0"/>
            <a:r>
              <a:rPr lang="en-US" sz="2800" b="1" dirty="0"/>
              <a:t>1 </a:t>
            </a:r>
            <a:r>
              <a:rPr lang="en-US" sz="2800" b="1" dirty="0" err="1"/>
              <a:t>teasp</a:t>
            </a:r>
            <a:r>
              <a:rPr lang="en-US" sz="2800" b="1" dirty="0"/>
              <a:t> Cider Vinegar, </a:t>
            </a:r>
            <a:endParaRPr lang="en-GB" sz="2800" dirty="0"/>
          </a:p>
          <a:p>
            <a:pPr lvl="0"/>
            <a:r>
              <a:rPr lang="en-US" sz="2800" b="1" dirty="0"/>
              <a:t>(1 </a:t>
            </a:r>
            <a:r>
              <a:rPr lang="en-US" sz="2800" b="1" dirty="0" err="1"/>
              <a:t>teasp</a:t>
            </a:r>
            <a:r>
              <a:rPr lang="en-US" sz="2800" b="1" dirty="0"/>
              <a:t> fresh Lime juice) </a:t>
            </a:r>
            <a:endParaRPr lang="en-GB" sz="2800" dirty="0"/>
          </a:p>
          <a:p>
            <a:pPr lvl="0"/>
            <a:r>
              <a:rPr lang="en-US" sz="2800" b="1" dirty="0"/>
              <a:t>¼ </a:t>
            </a:r>
            <a:r>
              <a:rPr lang="en-US" sz="2800" b="1" dirty="0" err="1"/>
              <a:t>teasp</a:t>
            </a:r>
            <a:r>
              <a:rPr lang="en-US" sz="2800" b="1" dirty="0"/>
              <a:t> Turmeric, </a:t>
            </a:r>
            <a:endParaRPr lang="en-GB" sz="2800" dirty="0"/>
          </a:p>
          <a:p>
            <a:pPr lvl="0"/>
            <a:r>
              <a:rPr lang="en-US" sz="2800" b="1" dirty="0"/>
              <a:t>pinch of </a:t>
            </a:r>
            <a:r>
              <a:rPr lang="en-US" sz="2800" b="1" dirty="0" err="1"/>
              <a:t>chilli</a:t>
            </a:r>
            <a:r>
              <a:rPr lang="en-US" sz="2800" b="1" dirty="0"/>
              <a:t> pepper </a:t>
            </a:r>
            <a:endParaRPr lang="en-GB" sz="2800" b="1" dirty="0"/>
          </a:p>
          <a:p>
            <a:r>
              <a:rPr lang="en-US" sz="2800" dirty="0"/>
              <a:t> </a:t>
            </a:r>
            <a:endParaRPr lang="en-GB" sz="2800" dirty="0"/>
          </a:p>
          <a:p>
            <a:r>
              <a:rPr lang="en-US" sz="2800" dirty="0"/>
              <a:t>Mix with large glass of warm water (300-400ml)  and drink first thing in the morning 20 </a:t>
            </a:r>
            <a:r>
              <a:rPr lang="en-US" sz="2800" dirty="0" err="1"/>
              <a:t>mins</a:t>
            </a:r>
            <a:r>
              <a:rPr lang="en-US" sz="2800" dirty="0"/>
              <a:t> before breakfast.</a:t>
            </a:r>
            <a:endParaRPr lang="en-GB" sz="2800" dirty="0"/>
          </a:p>
          <a:p>
            <a:r>
              <a:rPr lang="en-US" b="1" dirty="0"/>
              <a:t> 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3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A5D09-E5FD-B247-A004-E47235BD660D}"/>
              </a:ext>
            </a:extLst>
          </p:cNvPr>
          <p:cNvSpPr txBox="1"/>
          <p:nvPr/>
        </p:nvSpPr>
        <p:spPr>
          <a:xfrm>
            <a:off x="961902" y="249382"/>
            <a:ext cx="7220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dirty="0">
                <a:solidFill>
                  <a:srgbClr val="008080"/>
                </a:solidFill>
              </a:rPr>
              <a:t>   How physical activity improves  my blood sugar</a:t>
            </a:r>
          </a:p>
          <a:p>
            <a:pPr lvl="0" algn="ctr"/>
            <a:r>
              <a:rPr lang="en-GB" dirty="0">
                <a:solidFill>
                  <a:srgbClr val="008080"/>
                </a:solidFill>
              </a:rPr>
              <a:t>Types of exercise</a:t>
            </a:r>
          </a:p>
          <a:p>
            <a:pPr lvl="0" algn="ctr"/>
            <a:r>
              <a:rPr lang="en-GB" dirty="0">
                <a:solidFill>
                  <a:srgbClr val="008080"/>
                </a:solidFill>
              </a:rPr>
              <a:t>How much exercise?</a:t>
            </a:r>
          </a:p>
          <a:p>
            <a:pPr lvl="0" algn="ctr"/>
            <a:r>
              <a:rPr lang="en-GB" dirty="0">
                <a:solidFill>
                  <a:srgbClr val="008080"/>
                </a:solidFill>
              </a:rPr>
              <a:t>7 Steps to help you stay motivated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D4CBD-5007-C844-A9CD-711E1E06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85" y="1726710"/>
            <a:ext cx="6923314" cy="47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FA591-264F-6B41-96F5-933F9366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34" y="382072"/>
            <a:ext cx="78867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67B96D-1110-4E4A-A06B-F67CAE5F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06" y="546265"/>
            <a:ext cx="7744285" cy="524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8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EA5D5-8F1E-9843-98E0-7FB2CCD41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99" y="401573"/>
            <a:ext cx="6561559" cy="573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4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How participants rated sessions overall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0147562"/>
              </p:ext>
            </p:extLst>
          </p:nvPr>
        </p:nvGraphicFramePr>
        <p:xfrm>
          <a:off x="705516" y="1600200"/>
          <a:ext cx="798128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3063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It gave me food ideas to try out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810818"/>
              </p:ext>
            </p:extLst>
          </p:nvPr>
        </p:nvGraphicFramePr>
        <p:xfrm>
          <a:off x="685358" y="1600200"/>
          <a:ext cx="826462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508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734739"/>
          </a:xfrm>
        </p:spPr>
        <p:txBody>
          <a:bodyPr/>
          <a:lstStyle/>
          <a:p>
            <a:r>
              <a:rPr lang="en-US" sz="3200" dirty="0"/>
              <a:t>A journal based course to support  learning and </a:t>
            </a:r>
            <a:r>
              <a:rPr lang="en-US" sz="3200" dirty="0" err="1"/>
              <a:t>behaviour</a:t>
            </a:r>
            <a:r>
              <a:rPr lang="en-US" sz="3200" dirty="0"/>
              <a:t> change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9023" y="2218351"/>
            <a:ext cx="740157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Attending to the person who suffers from the disease and not just the disease.</a:t>
            </a:r>
          </a:p>
          <a:p>
            <a:endParaRPr lang="en-US" sz="2400" dirty="0"/>
          </a:p>
          <a:p>
            <a:r>
              <a:rPr lang="en-US" sz="2400" b="1" dirty="0"/>
              <a:t>Creative delivery of patient </a:t>
            </a:r>
            <a:r>
              <a:rPr lang="en-US" sz="2400" b="1" dirty="0" err="1"/>
              <a:t>centred</a:t>
            </a:r>
            <a:r>
              <a:rPr lang="en-US" sz="2400" b="1" dirty="0"/>
              <a:t> care: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008000"/>
                </a:solidFill>
              </a:rPr>
              <a:t>1. Mindfulness based practices to open the doors of perception</a:t>
            </a:r>
          </a:p>
          <a:p>
            <a:endParaRPr lang="en-US" sz="2400" dirty="0"/>
          </a:p>
          <a:p>
            <a:r>
              <a:rPr lang="en-US" sz="2400" i="1" dirty="0">
                <a:solidFill>
                  <a:srgbClr val="008000"/>
                </a:solidFill>
              </a:rPr>
              <a:t>“Between stimulus and response there is a space. In that space is our power to choose our response. In our response lies our growth and our freedom.”</a:t>
            </a:r>
            <a:r>
              <a:rPr lang="en-US" sz="2400" i="1" dirty="0"/>
              <a:t>  Victor </a:t>
            </a:r>
            <a:r>
              <a:rPr lang="en-US" sz="2400" i="1" dirty="0" err="1"/>
              <a:t>Frankl</a:t>
            </a:r>
            <a:endParaRPr lang="en-US" sz="2400" i="1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342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Have you changed what you eat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938962"/>
              </p:ext>
            </p:extLst>
          </p:nvPr>
        </p:nvGraphicFramePr>
        <p:xfrm>
          <a:off x="765990" y="1600200"/>
          <a:ext cx="792081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70964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8"/>
            <a:ext cx="8061962" cy="657060"/>
          </a:xfrm>
        </p:spPr>
        <p:txBody>
          <a:bodyPr/>
          <a:lstStyle/>
          <a:p>
            <a:r>
              <a:rPr lang="en-GB" sz="3600" b="1" dirty="0">
                <a:solidFill>
                  <a:schemeClr val="accent2"/>
                </a:solidFill>
              </a:rPr>
              <a:t>   What people said about the sessions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8610" y="1157784"/>
            <a:ext cx="7600936" cy="5079528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More people need to have this learning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have learnt lots about alternative food ingredients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loved the snacks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learned what oils should not be heated and why.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will avoid bad fats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My understanding and attitude has changed regarding how I eat, what I eat, doing regular exercise, my sleep patterns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enjoy the sessions and practising the recipes at home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now  understand what good &amp; bad carbs  and good &amp; bad oils are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My favourite learning is learning how many different foods there are which I can use for breakfast, lunch and dinner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learnt about relaxation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48751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0650"/>
            <a:ext cx="8604448" cy="542330"/>
          </a:xfrm>
        </p:spPr>
        <p:txBody>
          <a:bodyPr/>
          <a:lstStyle/>
          <a:p>
            <a:r>
              <a:rPr lang="en-GB" sz="3200" b="1" dirty="0">
                <a:solidFill>
                  <a:srgbClr val="790A14"/>
                </a:solidFill>
              </a:rPr>
              <a:t>   </a:t>
            </a:r>
            <a:br>
              <a:rPr lang="en-GB" sz="3200" b="1" dirty="0">
                <a:solidFill>
                  <a:srgbClr val="790A14"/>
                </a:solidFill>
              </a:rPr>
            </a:br>
            <a:r>
              <a:rPr lang="en-GB" sz="3200" b="1" dirty="0">
                <a:solidFill>
                  <a:srgbClr val="790A14"/>
                </a:solidFill>
              </a:rPr>
              <a:t>    What people said they will definitely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100" y="989717"/>
            <a:ext cx="8086498" cy="5602179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More exercise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Making smoothies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Limit dairy and refined carbs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Shop differently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Eat as much organic vegetables and fruits as possible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Change what’s in my kitchen cupboards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Follow recipes in the manuals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Avoid bad oils and fats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Increase variety of foods and mix foods in new ways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Make my own healthy snacks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Sleep more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0000"/>
                </a:solidFill>
              </a:rPr>
              <a:t>I also want to use herbs to lower my blood sugar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642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330402" y="3947525"/>
            <a:ext cx="75591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Chancery"/>
                <a:cs typeface="Apple Chancery"/>
              </a:rPr>
              <a:t>Anna this is S.P.B. who attended your Diabetes Workshop. As a result of this</a:t>
            </a:r>
          </a:p>
          <a:p>
            <a:r>
              <a:rPr lang="en-US" sz="3200" dirty="0">
                <a:latin typeface="Apple Chancery"/>
                <a:cs typeface="Apple Chancery"/>
              </a:rPr>
              <a:t>my last blood test was "my diabetes is now controlled &amp; I'm off medication.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70" y="725608"/>
            <a:ext cx="2177023" cy="28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2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031" y="620266"/>
            <a:ext cx="77197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Normalising</a:t>
            </a:r>
            <a:r>
              <a:rPr lang="en-US" sz="3200" b="1" dirty="0">
                <a:solidFill>
                  <a:srgbClr val="00B050"/>
                </a:solidFill>
              </a:rPr>
              <a:t> insulin levels 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C00000"/>
                </a:solidFill>
              </a:rPr>
              <a:t>reducing insulin resistance</a:t>
            </a:r>
            <a:r>
              <a:rPr lang="en-US" sz="3200" b="1" dirty="0"/>
              <a:t> through a whole person approach </a:t>
            </a:r>
          </a:p>
          <a:p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Stress reduction &amp; Relaxation</a:t>
            </a:r>
          </a:p>
          <a:p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Sleep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Nutrition</a:t>
            </a:r>
          </a:p>
          <a:p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Exercise</a:t>
            </a:r>
            <a:endParaRPr lang="en-US" b="1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D289B-D70B-F147-89DB-DA3BD5DCC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32" y="3429000"/>
            <a:ext cx="2961818" cy="19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8A0F8-053F-3843-8451-0FD4B462C596}"/>
              </a:ext>
            </a:extLst>
          </p:cNvPr>
          <p:cNvSpPr txBox="1"/>
          <p:nvPr/>
        </p:nvSpPr>
        <p:spPr>
          <a:xfrm>
            <a:off x="1235034" y="510639"/>
            <a:ext cx="726769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A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CB131E"/>
                </a:solidFill>
              </a:rPr>
              <a:t>c</a:t>
            </a:r>
            <a:r>
              <a:rPr lang="en-US" sz="3200" b="1" dirty="0" err="1">
                <a:solidFill>
                  <a:srgbClr val="FFFF00"/>
                </a:solidFill>
              </a:rPr>
              <a:t>o</a:t>
            </a:r>
            <a:r>
              <a:rPr lang="en-US" sz="3200" b="1" dirty="0" err="1">
                <a:solidFill>
                  <a:srgbClr val="008000"/>
                </a:solidFill>
              </a:rPr>
              <a:t>l</a:t>
            </a:r>
            <a:r>
              <a:rPr lang="en-US" sz="3200" b="1" dirty="0" err="1">
                <a:solidFill>
                  <a:srgbClr val="12B399"/>
                </a:solidFill>
              </a:rPr>
              <a:t>o</a:t>
            </a:r>
            <a:r>
              <a:rPr lang="en-US" sz="3200" b="1" dirty="0" err="1">
                <a:solidFill>
                  <a:srgbClr val="CB131E"/>
                </a:solidFill>
              </a:rPr>
              <a:t>u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3200" b="1" dirty="0" err="1">
                <a:solidFill>
                  <a:srgbClr val="0000FF"/>
                </a:solidFill>
              </a:rPr>
              <a:t>f</a:t>
            </a:r>
            <a:r>
              <a:rPr lang="en-US" sz="3200" b="1" dirty="0" err="1">
                <a:solidFill>
                  <a:srgbClr val="800000"/>
                </a:solidFill>
              </a:rPr>
              <a:t>u</a:t>
            </a:r>
            <a:r>
              <a:rPr lang="en-US" sz="3200" b="1" dirty="0" err="1">
                <a:solidFill>
                  <a:srgbClr val="CB1053"/>
                </a:solidFill>
              </a:rPr>
              <a:t>l</a:t>
            </a:r>
            <a:r>
              <a:rPr lang="en-US" sz="3200" b="1" dirty="0"/>
              <a:t>, </a:t>
            </a:r>
            <a:r>
              <a:rPr lang="en-US" sz="3200" b="1" dirty="0">
                <a:solidFill>
                  <a:srgbClr val="B220C9"/>
                </a:solidFill>
              </a:rPr>
              <a:t>tasty</a:t>
            </a:r>
            <a:r>
              <a:rPr lang="en-US" sz="3200" b="1" dirty="0"/>
              <a:t>, </a:t>
            </a:r>
            <a:r>
              <a:rPr lang="en-US" sz="3200" b="1" dirty="0">
                <a:solidFill>
                  <a:srgbClr val="0E2DB7"/>
                </a:solidFill>
              </a:rPr>
              <a:t>varied</a:t>
            </a:r>
            <a:r>
              <a:rPr lang="en-US" sz="3200" b="1" dirty="0"/>
              <a:t> &amp; </a:t>
            </a:r>
            <a:r>
              <a:rPr lang="en-US" sz="3200" b="1" dirty="0">
                <a:solidFill>
                  <a:srgbClr val="12B399"/>
                </a:solidFill>
              </a:rPr>
              <a:t>healthy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CB131E"/>
                </a:solidFill>
              </a:rPr>
              <a:t>diet </a:t>
            </a:r>
          </a:p>
          <a:p>
            <a:endParaRPr lang="en-GB" sz="2400" b="1" dirty="0"/>
          </a:p>
          <a:p>
            <a:r>
              <a:rPr lang="en-GB" sz="2400" b="1" dirty="0"/>
              <a:t>Contents</a:t>
            </a:r>
          </a:p>
          <a:p>
            <a:r>
              <a:rPr lang="en-GB" sz="2400" dirty="0"/>
              <a:t> </a:t>
            </a:r>
          </a:p>
          <a:p>
            <a:r>
              <a:rPr lang="en-GB" sz="2400" b="1" dirty="0">
                <a:solidFill>
                  <a:srgbClr val="FF6600"/>
                </a:solidFill>
              </a:rPr>
              <a:t>Session 1:            </a:t>
            </a:r>
            <a:r>
              <a:rPr lang="en-GB" sz="2400" b="1" dirty="0">
                <a:solidFill>
                  <a:srgbClr val="660066"/>
                </a:solidFill>
              </a:rPr>
              <a:t>Body-Mind, Sleep, Starting well </a:t>
            </a:r>
          </a:p>
          <a:p>
            <a:r>
              <a:rPr lang="en-GB" sz="2400" b="1" dirty="0">
                <a:solidFill>
                  <a:srgbClr val="FF6600"/>
                </a:solidFill>
              </a:rPr>
              <a:t> </a:t>
            </a:r>
            <a:endParaRPr lang="en-GB" sz="2400" dirty="0">
              <a:solidFill>
                <a:srgbClr val="FF6600"/>
              </a:solidFill>
            </a:endParaRPr>
          </a:p>
          <a:p>
            <a:r>
              <a:rPr lang="en-GB" sz="2400" b="1" dirty="0">
                <a:solidFill>
                  <a:srgbClr val="FF6600"/>
                </a:solidFill>
              </a:rPr>
              <a:t>Session 2:           </a:t>
            </a:r>
            <a:r>
              <a:rPr lang="en-GB" sz="2400" b="1" dirty="0">
                <a:solidFill>
                  <a:srgbClr val="660066"/>
                </a:solidFill>
              </a:rPr>
              <a:t>Good &amp; bad  carbohydrates</a:t>
            </a:r>
            <a:endParaRPr lang="en-GB" sz="2400" dirty="0">
              <a:solidFill>
                <a:srgbClr val="660066"/>
              </a:solidFill>
            </a:endParaRPr>
          </a:p>
          <a:p>
            <a:r>
              <a:rPr lang="en-GB" sz="2400" b="1" dirty="0">
                <a:solidFill>
                  <a:srgbClr val="660066"/>
                </a:solidFill>
              </a:rPr>
              <a:t> </a:t>
            </a:r>
            <a:endParaRPr lang="en-GB" sz="2400" dirty="0">
              <a:solidFill>
                <a:srgbClr val="660066"/>
              </a:solidFill>
            </a:endParaRPr>
          </a:p>
          <a:p>
            <a:r>
              <a:rPr lang="en-GB" sz="2400" b="1" dirty="0">
                <a:solidFill>
                  <a:srgbClr val="FF6600"/>
                </a:solidFill>
              </a:rPr>
              <a:t>Session 3:           </a:t>
            </a:r>
            <a:r>
              <a:rPr lang="en-GB" sz="2400" b="1" dirty="0">
                <a:solidFill>
                  <a:srgbClr val="660066"/>
                </a:solidFill>
              </a:rPr>
              <a:t>Good &amp; bad fats </a:t>
            </a:r>
            <a:endParaRPr lang="en-GB" sz="2400" dirty="0">
              <a:solidFill>
                <a:srgbClr val="660066"/>
              </a:solidFill>
            </a:endParaRPr>
          </a:p>
          <a:p>
            <a:r>
              <a:rPr lang="en-GB" sz="2400" b="1" dirty="0">
                <a:solidFill>
                  <a:srgbClr val="FF6600"/>
                </a:solidFill>
              </a:rPr>
              <a:t> </a:t>
            </a:r>
            <a:endParaRPr lang="en-GB" sz="2400" dirty="0">
              <a:solidFill>
                <a:srgbClr val="FF6600"/>
              </a:solidFill>
            </a:endParaRPr>
          </a:p>
          <a:p>
            <a:r>
              <a:rPr lang="en-GB" sz="2400" b="1" dirty="0">
                <a:solidFill>
                  <a:srgbClr val="FF6600"/>
                </a:solidFill>
              </a:rPr>
              <a:t>Session 4:           </a:t>
            </a:r>
            <a:r>
              <a:rPr lang="en-GB" sz="2400" b="1" dirty="0">
                <a:solidFill>
                  <a:srgbClr val="660066"/>
                </a:solidFill>
              </a:rPr>
              <a:t>The Mediterranean diet, Vitamins,  </a:t>
            </a:r>
          </a:p>
          <a:p>
            <a:r>
              <a:rPr lang="en-GB" sz="2400" b="1" dirty="0">
                <a:solidFill>
                  <a:srgbClr val="660066"/>
                </a:solidFill>
              </a:rPr>
              <a:t>                               Minerals, Herbs, </a:t>
            </a:r>
            <a:r>
              <a:rPr lang="en-GB" sz="2400" b="1" dirty="0">
                <a:solidFill>
                  <a:srgbClr val="FF6600"/>
                </a:solidFill>
              </a:rPr>
              <a:t> </a:t>
            </a:r>
          </a:p>
          <a:p>
            <a:endParaRPr lang="en-GB" sz="2400" dirty="0">
              <a:solidFill>
                <a:srgbClr val="FF6600"/>
              </a:solidFill>
            </a:endParaRPr>
          </a:p>
          <a:p>
            <a:r>
              <a:rPr lang="en-GB" sz="2400" b="1" dirty="0">
                <a:solidFill>
                  <a:srgbClr val="FF6600"/>
                </a:solidFill>
              </a:rPr>
              <a:t>Session 5 &amp; 6:    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Exercise, Self-care journey planning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5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83870C6-AF8C-FB42-BDC3-572D3900B0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634639"/>
              </p:ext>
            </p:extLst>
          </p:nvPr>
        </p:nvGraphicFramePr>
        <p:xfrm>
          <a:off x="653144" y="415635"/>
          <a:ext cx="8277101" cy="621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7555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E546C-9342-8540-9AE9-ABE05800F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38" y="158750"/>
            <a:ext cx="72263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0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1ED8C-2295-2A40-8C85-505C2EE83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310" y="455611"/>
            <a:ext cx="7366554" cy="613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205B6-ACBD-6544-8E11-A7BC078EA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89" y="437216"/>
            <a:ext cx="7696254" cy="59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1DCFFA-310A-9347-8D0A-50C7081CA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1068780"/>
            <a:ext cx="7481455" cy="44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602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32809</TotalTime>
  <Words>568</Words>
  <Application>Microsoft Macintosh PowerPoint</Application>
  <PresentationFormat>On-screen Show (4:3)</PresentationFormat>
  <Paragraphs>103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Apple Chancery</vt:lpstr>
      <vt:lpstr>Arial</vt:lpstr>
      <vt:lpstr>Baoli SC Regular</vt:lpstr>
      <vt:lpstr>Calibri</vt:lpstr>
      <vt:lpstr>Candara</vt:lpstr>
      <vt:lpstr>Goudy Old Style</vt:lpstr>
      <vt:lpstr>Wingdings</vt:lpstr>
      <vt:lpstr>Tradition</vt:lpstr>
      <vt:lpstr>   Stabilising Blood Sugar   the mindful way  to create the conditions for becoming whole </vt:lpstr>
      <vt:lpstr>A journal based course to support  learning and behaviour change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participants rated sessions overall </vt:lpstr>
      <vt:lpstr>It gave me food ideas to try out</vt:lpstr>
      <vt:lpstr>Have you changed what you eat</vt:lpstr>
      <vt:lpstr>   What people said about the sessions</vt:lpstr>
      <vt:lpstr>        What people said they will definitely change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Stabilising Blood Sugar   the mindful way  to create the conditions for becoming whole </dc:title>
  <dc:creator>Anna Betz</dc:creator>
  <cp:lastModifiedBy>Anna Betz</cp:lastModifiedBy>
  <cp:revision>57</cp:revision>
  <dcterms:created xsi:type="dcterms:W3CDTF">2015-01-11T21:59:24Z</dcterms:created>
  <dcterms:modified xsi:type="dcterms:W3CDTF">2020-02-11T14:38:10Z</dcterms:modified>
</cp:coreProperties>
</file>