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3"/>
  </p:notesMasterIdLst>
  <p:sldIdLst>
    <p:sldId id="256" r:id="rId2"/>
    <p:sldId id="279" r:id="rId3"/>
    <p:sldId id="286" r:id="rId4"/>
    <p:sldId id="288" r:id="rId5"/>
    <p:sldId id="290" r:id="rId6"/>
    <p:sldId id="268" r:id="rId7"/>
    <p:sldId id="266" r:id="rId8"/>
    <p:sldId id="262" r:id="rId9"/>
    <p:sldId id="273" r:id="rId10"/>
    <p:sldId id="260" r:id="rId11"/>
    <p:sldId id="271" r:id="rId12"/>
    <p:sldId id="275" r:id="rId13"/>
    <p:sldId id="291" r:id="rId14"/>
    <p:sldId id="292" r:id="rId15"/>
    <p:sldId id="282" r:id="rId16"/>
    <p:sldId id="276" r:id="rId17"/>
    <p:sldId id="259" r:id="rId18"/>
    <p:sldId id="280" r:id="rId19"/>
    <p:sldId id="289" r:id="rId20"/>
    <p:sldId id="278" r:id="rId21"/>
    <p:sldId id="272"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6FA5"/>
    <a:srgbClr val="00FDFF"/>
    <a:srgbClr val="3681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91"/>
    <p:restoredTop sz="74555"/>
  </p:normalViewPr>
  <p:slideViewPr>
    <p:cSldViewPr snapToGrid="0">
      <p:cViewPr varScale="1">
        <p:scale>
          <a:sx n="85" d="100"/>
          <a:sy n="85" d="100"/>
        </p:scale>
        <p:origin x="135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C69DE1-3C70-4144-A8AF-6A0035AEF301}" type="datetimeFigureOut">
              <a:rPr lang="en-US" smtClean="0"/>
              <a:t>11/15/23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27E18D-0418-0948-92B9-D43A39B7090B}" type="slidenum">
              <a:rPr lang="en-US" smtClean="0"/>
              <a:t>‹#›</a:t>
            </a:fld>
            <a:endParaRPr lang="en-US"/>
          </a:p>
        </p:txBody>
      </p:sp>
    </p:spTree>
    <p:extLst>
      <p:ext uri="{BB962C8B-B14F-4D97-AF65-F5344CB8AC3E}">
        <p14:creationId xmlns:p14="http://schemas.microsoft.com/office/powerpoint/2010/main" val="3515882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27E18D-0418-0948-92B9-D43A39B7090B}" type="slidenum">
              <a:rPr lang="en-US" smtClean="0"/>
              <a:t>1</a:t>
            </a:fld>
            <a:endParaRPr lang="en-US"/>
          </a:p>
        </p:txBody>
      </p:sp>
    </p:spTree>
    <p:extLst>
      <p:ext uri="{BB962C8B-B14F-4D97-AF65-F5344CB8AC3E}">
        <p14:creationId xmlns:p14="http://schemas.microsoft.com/office/powerpoint/2010/main" val="2059773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27E18D-0418-0948-92B9-D43A39B7090B}" type="slidenum">
              <a:rPr lang="en-US" smtClean="0"/>
              <a:t>10</a:t>
            </a:fld>
            <a:endParaRPr lang="en-US"/>
          </a:p>
        </p:txBody>
      </p:sp>
    </p:spTree>
    <p:extLst>
      <p:ext uri="{BB962C8B-B14F-4D97-AF65-F5344CB8AC3E}">
        <p14:creationId xmlns:p14="http://schemas.microsoft.com/office/powerpoint/2010/main" val="1984169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27E18D-0418-0948-92B9-D43A39B7090B}" type="slidenum">
              <a:rPr lang="en-US" smtClean="0"/>
              <a:t>11</a:t>
            </a:fld>
            <a:endParaRPr lang="en-US"/>
          </a:p>
        </p:txBody>
      </p:sp>
    </p:spTree>
    <p:extLst>
      <p:ext uri="{BB962C8B-B14F-4D97-AF65-F5344CB8AC3E}">
        <p14:creationId xmlns:p14="http://schemas.microsoft.com/office/powerpoint/2010/main" val="3554551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27E18D-0418-0948-92B9-D43A39B7090B}" type="slidenum">
              <a:rPr lang="en-US" smtClean="0"/>
              <a:t>12</a:t>
            </a:fld>
            <a:endParaRPr lang="en-US"/>
          </a:p>
        </p:txBody>
      </p:sp>
    </p:spTree>
    <p:extLst>
      <p:ext uri="{BB962C8B-B14F-4D97-AF65-F5344CB8AC3E}">
        <p14:creationId xmlns:p14="http://schemas.microsoft.com/office/powerpoint/2010/main" val="1980940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2800" b="0" i="0" dirty="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1127E18D-0418-0948-92B9-D43A39B7090B}" type="slidenum">
              <a:rPr lang="en-US" smtClean="0"/>
              <a:t>15</a:t>
            </a:fld>
            <a:endParaRPr lang="en-US"/>
          </a:p>
        </p:txBody>
      </p:sp>
    </p:spTree>
    <p:extLst>
      <p:ext uri="{BB962C8B-B14F-4D97-AF65-F5344CB8AC3E}">
        <p14:creationId xmlns:p14="http://schemas.microsoft.com/office/powerpoint/2010/main" val="1502768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27E18D-0418-0948-92B9-D43A39B7090B}" type="slidenum">
              <a:rPr lang="en-US" smtClean="0"/>
              <a:t>16</a:t>
            </a:fld>
            <a:endParaRPr lang="en-US"/>
          </a:p>
        </p:txBody>
      </p:sp>
    </p:spTree>
    <p:extLst>
      <p:ext uri="{BB962C8B-B14F-4D97-AF65-F5344CB8AC3E}">
        <p14:creationId xmlns:p14="http://schemas.microsoft.com/office/powerpoint/2010/main" val="171663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ln>
                <a:noFill/>
              </a:ln>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p>
            <a:endParaRPr lang="en-US" dirty="0"/>
          </a:p>
        </p:txBody>
      </p:sp>
      <p:sp>
        <p:nvSpPr>
          <p:cNvPr id="4" name="Slide Number Placeholder 3"/>
          <p:cNvSpPr>
            <a:spLocks noGrp="1"/>
          </p:cNvSpPr>
          <p:nvPr>
            <p:ph type="sldNum" sz="quarter" idx="5"/>
          </p:nvPr>
        </p:nvSpPr>
        <p:spPr/>
        <p:txBody>
          <a:bodyPr/>
          <a:lstStyle/>
          <a:p>
            <a:fld id="{1127E18D-0418-0948-92B9-D43A39B7090B}" type="slidenum">
              <a:rPr lang="en-US" smtClean="0"/>
              <a:t>17</a:t>
            </a:fld>
            <a:endParaRPr lang="en-US"/>
          </a:p>
        </p:txBody>
      </p:sp>
    </p:spTree>
    <p:extLst>
      <p:ext uri="{BB962C8B-B14F-4D97-AF65-F5344CB8AC3E}">
        <p14:creationId xmlns:p14="http://schemas.microsoft.com/office/powerpoint/2010/main" val="821562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he described</a:t>
            </a:r>
          </a:p>
          <a:p>
            <a:endParaRPr lang="en-US" dirty="0"/>
          </a:p>
          <a:p>
            <a:r>
              <a:rPr lang="en-US" dirty="0"/>
              <a:t>A woman with depression, he asked: what would you do more of if you were not depressed?</a:t>
            </a:r>
          </a:p>
          <a:p>
            <a:r>
              <a:rPr lang="en-US" dirty="0"/>
              <a:t>She replied going to Salsa dancing more often.</a:t>
            </a:r>
          </a:p>
          <a:p>
            <a:r>
              <a:rPr lang="en-US" dirty="0"/>
              <a:t>So he set her the task: go dancing next week and she reported feeling better at her next session</a:t>
            </a:r>
          </a:p>
          <a:p>
            <a:endParaRPr lang="en-US" dirty="0"/>
          </a:p>
        </p:txBody>
      </p:sp>
      <p:sp>
        <p:nvSpPr>
          <p:cNvPr id="4" name="Slide Number Placeholder 3"/>
          <p:cNvSpPr>
            <a:spLocks noGrp="1"/>
          </p:cNvSpPr>
          <p:nvPr>
            <p:ph type="sldNum" sz="quarter" idx="5"/>
          </p:nvPr>
        </p:nvSpPr>
        <p:spPr/>
        <p:txBody>
          <a:bodyPr/>
          <a:lstStyle/>
          <a:p>
            <a:fld id="{1127E18D-0418-0948-92B9-D43A39B7090B}" type="slidenum">
              <a:rPr lang="en-US" smtClean="0"/>
              <a:t>18</a:t>
            </a:fld>
            <a:endParaRPr lang="en-US"/>
          </a:p>
        </p:txBody>
      </p:sp>
    </p:spTree>
    <p:extLst>
      <p:ext uri="{BB962C8B-B14F-4D97-AF65-F5344CB8AC3E}">
        <p14:creationId xmlns:p14="http://schemas.microsoft.com/office/powerpoint/2010/main" val="1036465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27E18D-0418-0948-92B9-D43A39B7090B}" type="slidenum">
              <a:rPr lang="en-US" smtClean="0"/>
              <a:t>19</a:t>
            </a:fld>
            <a:endParaRPr lang="en-US"/>
          </a:p>
        </p:txBody>
      </p:sp>
    </p:spTree>
    <p:extLst>
      <p:ext uri="{BB962C8B-B14F-4D97-AF65-F5344CB8AC3E}">
        <p14:creationId xmlns:p14="http://schemas.microsoft.com/office/powerpoint/2010/main" val="72314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27E18D-0418-0948-92B9-D43A39B7090B}" type="slidenum">
              <a:rPr lang="en-US" smtClean="0"/>
              <a:t>20</a:t>
            </a:fld>
            <a:endParaRPr lang="en-US"/>
          </a:p>
        </p:txBody>
      </p:sp>
    </p:spTree>
    <p:extLst>
      <p:ext uri="{BB962C8B-B14F-4D97-AF65-F5344CB8AC3E}">
        <p14:creationId xmlns:p14="http://schemas.microsoft.com/office/powerpoint/2010/main" val="3534567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27E18D-0418-0948-92B9-D43A39B7090B}" type="slidenum">
              <a:rPr lang="en-US" smtClean="0"/>
              <a:t>21</a:t>
            </a:fld>
            <a:endParaRPr lang="en-US"/>
          </a:p>
        </p:txBody>
      </p:sp>
    </p:spTree>
    <p:extLst>
      <p:ext uri="{BB962C8B-B14F-4D97-AF65-F5344CB8AC3E}">
        <p14:creationId xmlns:p14="http://schemas.microsoft.com/office/powerpoint/2010/main" val="2090136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27E18D-0418-0948-92B9-D43A39B7090B}" type="slidenum">
              <a:rPr lang="en-US" smtClean="0"/>
              <a:t>2</a:t>
            </a:fld>
            <a:endParaRPr lang="en-US"/>
          </a:p>
        </p:txBody>
      </p:sp>
    </p:spTree>
    <p:extLst>
      <p:ext uri="{BB962C8B-B14F-4D97-AF65-F5344CB8AC3E}">
        <p14:creationId xmlns:p14="http://schemas.microsoft.com/office/powerpoint/2010/main" val="2713141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27E18D-0418-0948-92B9-D43A39B7090B}" type="slidenum">
              <a:rPr lang="en-US" smtClean="0"/>
              <a:t>3</a:t>
            </a:fld>
            <a:endParaRPr lang="en-US"/>
          </a:p>
        </p:txBody>
      </p:sp>
    </p:spTree>
    <p:extLst>
      <p:ext uri="{BB962C8B-B14F-4D97-AF65-F5344CB8AC3E}">
        <p14:creationId xmlns:p14="http://schemas.microsoft.com/office/powerpoint/2010/main" val="2645643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Söhne"/>
              </a:rPr>
              <a:t>When it comes to the body's stress responses, hormones play a significant role. The primary players in the "fight or flight" response are adrenaline (epinephrine) and norepinephrine. These hormones are released from the adrenal glands in response to a perceived threat, preparing the body for quick action.</a:t>
            </a:r>
          </a:p>
          <a:p>
            <a:pPr algn="l"/>
            <a:r>
              <a:rPr lang="en-GB" b="0" i="0" dirty="0">
                <a:solidFill>
                  <a:srgbClr val="000000"/>
                </a:solidFill>
                <a:effectLst/>
                <a:latin typeface="Söhne"/>
              </a:rPr>
              <a:t>On the flip side, cortisol, another key stress hormone, is released in response to stress and helps the body maintain steady energy levels during a stressful event. It also plays a role in the "freeze" response by inhibiting non-essential functions.</a:t>
            </a:r>
          </a:p>
          <a:p>
            <a:pPr algn="l"/>
            <a:endParaRPr lang="en-GB" b="0" i="0" dirty="0">
              <a:solidFill>
                <a:srgbClr val="000000"/>
              </a:solidFill>
              <a:effectLst/>
              <a:latin typeface="Söhne"/>
            </a:endParaRPr>
          </a:p>
          <a:p>
            <a:pPr algn="l"/>
            <a:r>
              <a:rPr lang="en-GB" b="0" i="0" dirty="0">
                <a:solidFill>
                  <a:srgbClr val="000000"/>
                </a:solidFill>
                <a:effectLst/>
                <a:latin typeface="Söhne"/>
              </a:rPr>
              <a:t>The "flop" response, which involves a sense of overwhelm or helplessness, can be associated with a decrease in dopamine levels. Dopamine is a neurotransmitter that plays a role in motivation and pleasure.</a:t>
            </a:r>
          </a:p>
          <a:p>
            <a:pPr algn="l"/>
            <a:endParaRPr lang="en-GB" b="0" i="0" dirty="0">
              <a:solidFill>
                <a:srgbClr val="000000"/>
              </a:solidFill>
              <a:effectLst/>
              <a:latin typeface="Söhne"/>
            </a:endParaRPr>
          </a:p>
          <a:p>
            <a:pPr algn="l"/>
            <a:r>
              <a:rPr lang="en-GB" b="0" i="0" dirty="0">
                <a:solidFill>
                  <a:srgbClr val="000000"/>
                </a:solidFill>
                <a:effectLst/>
                <a:latin typeface="Söhne"/>
              </a:rPr>
              <a:t>The "fawn" response, characterized by seeking social connection and approval, may involve the release of oxytocin, often referred to as the "bonding hormone." Oxytocin is associated with social bonding and positive interactions.</a:t>
            </a:r>
          </a:p>
          <a:p>
            <a:pPr algn="l"/>
            <a:endParaRPr lang="en-GB" b="0" i="0" dirty="0">
              <a:solidFill>
                <a:srgbClr val="000000"/>
              </a:solidFill>
              <a:effectLst/>
              <a:latin typeface="Söhne"/>
            </a:endParaRPr>
          </a:p>
          <a:p>
            <a:pPr algn="l"/>
            <a:r>
              <a:rPr lang="en-GB" b="0" i="0" dirty="0">
                <a:solidFill>
                  <a:srgbClr val="000000"/>
                </a:solidFill>
                <a:effectLst/>
                <a:latin typeface="Söhne"/>
              </a:rPr>
              <a:t>These hormones work in concert to help the body adapt to and cope with stress in various ways. </a:t>
            </a:r>
          </a:p>
          <a:p>
            <a:pPr algn="l"/>
            <a:r>
              <a:rPr lang="en-GB" b="0" i="0" dirty="0">
                <a:solidFill>
                  <a:srgbClr val="000000"/>
                </a:solidFill>
                <a:effectLst/>
                <a:latin typeface="Söhne"/>
              </a:rPr>
              <a:t>The intricate dance of hormones reflects the body's sophisticated response to different stressors and its ability to navigate a range of challenging situations.</a:t>
            </a:r>
          </a:p>
          <a:p>
            <a:pPr algn="l"/>
            <a:br>
              <a:rPr lang="en-GB" b="0" i="0" dirty="0">
                <a:solidFill>
                  <a:srgbClr val="000000"/>
                </a:solidFill>
                <a:effectLst/>
                <a:latin typeface="Söhne"/>
              </a:rPr>
            </a:br>
            <a:r>
              <a:rPr lang="en-GB" b="0" i="0" dirty="0">
                <a:solidFill>
                  <a:srgbClr val="374151"/>
                </a:solidFill>
                <a:effectLst/>
                <a:latin typeface="Söhne"/>
              </a:rPr>
              <a:t>Dopamine is primarily produced in the brain, specifically by neurons in various areas, including the substantia nigra and the ventral tegmental area.</a:t>
            </a:r>
          </a:p>
          <a:p>
            <a:pPr algn="l"/>
            <a:r>
              <a:rPr lang="en-GB" b="0" i="0" dirty="0">
                <a:solidFill>
                  <a:srgbClr val="374151"/>
                </a:solidFill>
                <a:effectLst/>
                <a:latin typeface="Söhne"/>
              </a:rPr>
              <a:t>Oxytocin, on the other hand, is produced by the hypothalamus and released by the pituitary gland. The hypothalamus signals the pituitary gland to release oxytocin into the bloodstream, where it can then exert its effects throughout the body, including the brain. </a:t>
            </a:r>
          </a:p>
          <a:p>
            <a:pPr algn="l"/>
            <a:r>
              <a:rPr lang="en-GB" b="0" i="0" dirty="0">
                <a:solidFill>
                  <a:srgbClr val="374151"/>
                </a:solidFill>
                <a:effectLst/>
                <a:latin typeface="Söhne"/>
              </a:rPr>
              <a:t>Dopamine, Vasopressin and Oxytocin = neuro hormones released by hypothalamus and pituitary </a:t>
            </a:r>
          </a:p>
          <a:p>
            <a:pPr algn="l"/>
            <a:endParaRPr lang="en-GB" b="0" i="0" dirty="0">
              <a:solidFill>
                <a:srgbClr val="000000"/>
              </a:solidFill>
              <a:effectLst/>
              <a:latin typeface="Söhne"/>
            </a:endParaRPr>
          </a:p>
          <a:p>
            <a:endParaRPr lang="en-US" dirty="0"/>
          </a:p>
        </p:txBody>
      </p:sp>
      <p:sp>
        <p:nvSpPr>
          <p:cNvPr id="4" name="Slide Number Placeholder 3"/>
          <p:cNvSpPr>
            <a:spLocks noGrp="1"/>
          </p:cNvSpPr>
          <p:nvPr>
            <p:ph type="sldNum" sz="quarter" idx="5"/>
          </p:nvPr>
        </p:nvSpPr>
        <p:spPr/>
        <p:txBody>
          <a:bodyPr/>
          <a:lstStyle/>
          <a:p>
            <a:fld id="{1127E18D-0418-0948-92B9-D43A39B7090B}" type="slidenum">
              <a:rPr lang="en-US" smtClean="0"/>
              <a:t>4</a:t>
            </a:fld>
            <a:endParaRPr lang="en-US"/>
          </a:p>
        </p:txBody>
      </p:sp>
    </p:spTree>
    <p:extLst>
      <p:ext uri="{BB962C8B-B14F-4D97-AF65-F5344CB8AC3E}">
        <p14:creationId xmlns:p14="http://schemas.microsoft.com/office/powerpoint/2010/main" val="3205475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127E18D-0418-0948-92B9-D43A39B7090B}" type="slidenum">
              <a:rPr lang="en-US" smtClean="0"/>
              <a:t>5</a:t>
            </a:fld>
            <a:endParaRPr lang="en-US"/>
          </a:p>
        </p:txBody>
      </p:sp>
    </p:spTree>
    <p:extLst>
      <p:ext uri="{BB962C8B-B14F-4D97-AF65-F5344CB8AC3E}">
        <p14:creationId xmlns:p14="http://schemas.microsoft.com/office/powerpoint/2010/main" val="4279991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https://</a:t>
            </a:r>
            <a:r>
              <a:rPr lang="en-US" dirty="0" err="1"/>
              <a:t>positivepsychology.com</a:t>
            </a:r>
            <a:r>
              <a:rPr lang="en-US" dirty="0"/>
              <a:t>/validation-in-therapy/</a:t>
            </a:r>
          </a:p>
        </p:txBody>
      </p:sp>
      <p:sp>
        <p:nvSpPr>
          <p:cNvPr id="4" name="Slide Number Placeholder 3"/>
          <p:cNvSpPr>
            <a:spLocks noGrp="1"/>
          </p:cNvSpPr>
          <p:nvPr>
            <p:ph type="sldNum" sz="quarter" idx="5"/>
          </p:nvPr>
        </p:nvSpPr>
        <p:spPr/>
        <p:txBody>
          <a:bodyPr/>
          <a:lstStyle/>
          <a:p>
            <a:fld id="{1127E18D-0418-0948-92B9-D43A39B7090B}" type="slidenum">
              <a:rPr lang="en-US" smtClean="0"/>
              <a:t>6</a:t>
            </a:fld>
            <a:endParaRPr lang="en-US"/>
          </a:p>
        </p:txBody>
      </p:sp>
    </p:spTree>
    <p:extLst>
      <p:ext uri="{BB962C8B-B14F-4D97-AF65-F5344CB8AC3E}">
        <p14:creationId xmlns:p14="http://schemas.microsoft.com/office/powerpoint/2010/main" val="550984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1" defTabSz="914400">
              <a:lnSpc>
                <a:spcPct val="120000"/>
              </a:lnSpc>
              <a:spcAft>
                <a:spcPts val="600"/>
              </a:spcAft>
            </a:pPr>
            <a:endParaRPr lang="en-US" sz="800" dirty="0">
              <a:effectLst/>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1127E18D-0418-0948-92B9-D43A39B7090B}" type="slidenum">
              <a:rPr lang="en-US" smtClean="0"/>
              <a:t>7</a:t>
            </a:fld>
            <a:endParaRPr lang="en-US"/>
          </a:p>
        </p:txBody>
      </p:sp>
    </p:spTree>
    <p:extLst>
      <p:ext uri="{BB962C8B-B14F-4D97-AF65-F5344CB8AC3E}">
        <p14:creationId xmlns:p14="http://schemas.microsoft.com/office/powerpoint/2010/main" val="4204979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defTabSz="914400" eaLnBrk="0" fontAlgn="base" hangingPunct="0">
              <a:spcBef>
                <a:spcPct val="0"/>
              </a:spcBef>
              <a:spcAft>
                <a:spcPct val="0"/>
              </a:spcAft>
            </a:pPr>
            <a:endParaRPr lang="en-US" dirty="0"/>
          </a:p>
        </p:txBody>
      </p:sp>
      <p:sp>
        <p:nvSpPr>
          <p:cNvPr id="4" name="Slide Number Placeholder 3"/>
          <p:cNvSpPr>
            <a:spLocks noGrp="1"/>
          </p:cNvSpPr>
          <p:nvPr>
            <p:ph type="sldNum" sz="quarter" idx="5"/>
          </p:nvPr>
        </p:nvSpPr>
        <p:spPr/>
        <p:txBody>
          <a:bodyPr/>
          <a:lstStyle/>
          <a:p>
            <a:fld id="{1127E18D-0418-0948-92B9-D43A39B7090B}" type="slidenum">
              <a:rPr lang="en-US" smtClean="0"/>
              <a:t>8</a:t>
            </a:fld>
            <a:endParaRPr lang="en-US"/>
          </a:p>
        </p:txBody>
      </p:sp>
    </p:spTree>
    <p:extLst>
      <p:ext uri="{BB962C8B-B14F-4D97-AF65-F5344CB8AC3E}">
        <p14:creationId xmlns:p14="http://schemas.microsoft.com/office/powerpoint/2010/main" val="2067495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27E18D-0418-0948-92B9-D43A39B7090B}" type="slidenum">
              <a:rPr lang="en-US" smtClean="0"/>
              <a:t>9</a:t>
            </a:fld>
            <a:endParaRPr lang="en-US"/>
          </a:p>
        </p:txBody>
      </p:sp>
    </p:spTree>
    <p:extLst>
      <p:ext uri="{BB962C8B-B14F-4D97-AF65-F5344CB8AC3E}">
        <p14:creationId xmlns:p14="http://schemas.microsoft.com/office/powerpoint/2010/main" val="828542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11/15/23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11/15/23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11/15/23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11/15/23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11/15/23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unleashourhealth.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hyperlink" Target="https://www.consciouslife.com/conferences/tsc-3/sessions/the-5-levels-of-compassion-2"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youtu.be/uzrqbrWLBaM"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playlist?list=PLFIigLLitqDngXlnr07Gdpj0HNtkDesVR"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bit.ly/3EjDZpQ"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www.books4people.co.uk/products/when-the-body-says-no-the-cost-of-hidden-stress?variant=39813573607539&amp;currency=GBP&amp;utm_source=google&amp;utm_medium=cpc&amp;utm_campaign=google+shopping&amp;gclid=CjwKCAiAvaGRBhBlEiwAiY-yMFVB6utBQ-eRaSbfCBOZzJYDPkxgXGj_MQcWYowimIjGDIxi7xF2RRoCgq0QAvD_BwE" TargetMode="External"/><Relationship Id="rId3" Type="http://schemas.openxmlformats.org/officeDocument/2006/relationships/hyperlink" Target="https://www.audible.co.uk/pd/The-Foragers-Calendar-Audiobook/1004028288?source_code=M2M14DFT1BkSH082015011R&amp;&amp;ipRedirectOverride=true&amp;overrideBaseCountry=true&amp;gclid=Cj0KCQiAutyfBhCMARIsAMgcRJQv4yfjUL-q5-AkhAnb038C7ogTBvNM_uGmStmgBBt9VjsVwc578CwaAnNyEALw_wcB&amp;gclsrc=aw.ds" TargetMode="External"/><Relationship Id="rId7" Type="http://schemas.openxmlformats.org/officeDocument/2006/relationships/hyperlink" Target="https://totallywilduk.co.uk/2022/01/31/5-tips-for-learning-to-forage/"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hyperlink" Target="https://www.youtube.com/watch?v=ql5z5-FLdCw" TargetMode="External"/><Relationship Id="rId5" Type="http://schemas.openxmlformats.org/officeDocument/2006/relationships/hyperlink" Target="https://www.audible.co.uk/search?searchNarrator=John+Wright&amp;ref=a_pd_The-Fo_c1_narrator_1&amp;pf_rd_p=aebffbf1-33ac-4be8-82f9-b498e9e5fcfa&amp;pf_rd_r=729T6VRSN6W6J7WP3CCT&amp;pageLoadId=erS3qK4SZQ34qgmf&amp;creativeId=2b976816-4201-44fc-989c-4535caab7c59" TargetMode="External"/><Relationship Id="rId10" Type="http://schemas.openxmlformats.org/officeDocument/2006/relationships/hyperlink" Target="https://www.abebooks.co.uk/Tiny-Habits-Why-Starting-Small-Lasting/30902157238/bd?cm_mmc=ggl-_-UK_Shopp_Tradestandard-_-product_id=UK9780753553244USED-_-keyword=&amp;gclid=Cj0KCQiAgribBhDkARIsAASA5btjh1NxdtWnWkTB62tD0n4oj-KEAhJKpp6_lTzm9gWSXlLnHU_Cam8aAoEvEALw_wcB" TargetMode="External"/><Relationship Id="rId4" Type="http://schemas.openxmlformats.org/officeDocument/2006/relationships/hyperlink" Target="https://www.audible.co.uk/author/John-Wright/B0034PFD5A?ref=a_pd_The-Fo_c1_author_1&amp;pf_rd_p=aebffbf1-33ac-4be8-82f9-b498e9e5fcfa&amp;pf_rd_r=729T6VRSN6W6J7WP3CCT&amp;pageLoadId=erS3qK4SZQ34qgmf&amp;creativeId=2b976816-4201-44fc-989c-4535caab7c59" TargetMode="External"/><Relationship Id="rId9" Type="http://schemas.openxmlformats.org/officeDocument/2006/relationships/hyperlink" Target="https://www.youtube.com/results?search_query=when+the+body+says+no"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stfrancisherbfarm.com/blog/stress-management-resolving-the-cycle-of-stress/"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positivepsychology.com/validation-in-therapy/#:~:text=Validation%20means%20that%20you%20understand,stronger%20relationships%2C%20especially%20in%20therapy."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schoolofthewild.com/forage_with_your_senses.html"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F07107-78B0-B8DA-E40B-4534A484C2CF}"/>
              </a:ext>
            </a:extLst>
          </p:cNvPr>
          <p:cNvSpPr txBox="1"/>
          <p:nvPr/>
        </p:nvSpPr>
        <p:spPr>
          <a:xfrm>
            <a:off x="0" y="0"/>
            <a:ext cx="12192000" cy="7017306"/>
          </a:xfrm>
          <a:prstGeom prst="rect">
            <a:avLst/>
          </a:prstGeom>
          <a:noFill/>
        </p:spPr>
        <p:txBody>
          <a:bodyPr wrap="square">
            <a:spAutoFit/>
          </a:bodyPr>
          <a:lstStyle/>
          <a:p>
            <a:pPr algn="ctr"/>
            <a:endParaRPr lang="en-US" sz="1200" b="1" dirty="0">
              <a:solidFill>
                <a:srgbClr val="0B6FA5"/>
              </a:solidFill>
              <a:latin typeface="Tahoma" panose="020B0604030504040204" pitchFamily="34" charset="0"/>
              <a:ea typeface="Tahoma" panose="020B0604030504040204" pitchFamily="34" charset="0"/>
              <a:cs typeface="Tahoma" panose="020B0604030504040204" pitchFamily="34" charset="0"/>
            </a:endParaRPr>
          </a:p>
          <a:p>
            <a:pPr algn="ctr"/>
            <a:r>
              <a:rPr lang="en-GB" sz="3200" b="1" i="0" dirty="0">
                <a:solidFill>
                  <a:srgbClr val="00B050"/>
                </a:solidFill>
                <a:effectLst/>
                <a:latin typeface="Söhne"/>
              </a:rPr>
              <a:t>The Power and Patterns of Connectivity</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 </a:t>
            </a:r>
          </a:p>
          <a:p>
            <a:pPr algn="ctr"/>
            <a:r>
              <a:rPr lang="en-US" sz="2400" dirty="0">
                <a:solidFill>
                  <a:srgbClr val="385421"/>
                </a:solidFill>
                <a:effectLst/>
                <a:latin typeface="Tahoma" panose="020B0604030504040204" pitchFamily="34" charset="0"/>
                <a:ea typeface="Tahoma" panose="020B0604030504040204" pitchFamily="34" charset="0"/>
                <a:cs typeface="Tahoma" panose="020B0604030504040204" pitchFamily="34" charset="0"/>
              </a:rPr>
              <a:t>People</a:t>
            </a:r>
            <a:r>
              <a:rPr lang="en-US" sz="2400" spc="-60" dirty="0">
                <a:solidFill>
                  <a:srgbClr val="385421"/>
                </a:solidFill>
                <a:effectLst/>
                <a:latin typeface="Tahoma" panose="020B0604030504040204" pitchFamily="34" charset="0"/>
                <a:ea typeface="Tahoma" panose="020B0604030504040204" pitchFamily="34" charset="0"/>
                <a:cs typeface="Tahoma" panose="020B0604030504040204" pitchFamily="34" charset="0"/>
              </a:rPr>
              <a:t> </a:t>
            </a:r>
            <a:r>
              <a:rPr lang="en-US" sz="2400" dirty="0">
                <a:solidFill>
                  <a:srgbClr val="385421"/>
                </a:solidFill>
                <a:effectLst/>
                <a:latin typeface="Tahoma" panose="020B0604030504040204" pitchFamily="34" charset="0"/>
                <a:ea typeface="Tahoma" panose="020B0604030504040204" pitchFamily="34" charset="0"/>
                <a:cs typeface="Tahoma" panose="020B0604030504040204" pitchFamily="34" charset="0"/>
              </a:rPr>
              <a:t>-</a:t>
            </a:r>
            <a:r>
              <a:rPr lang="en-US" sz="2400" spc="-45" dirty="0">
                <a:solidFill>
                  <a:srgbClr val="385421"/>
                </a:solidFill>
                <a:effectLst/>
                <a:latin typeface="Tahoma" panose="020B0604030504040204" pitchFamily="34" charset="0"/>
                <a:ea typeface="Tahoma" panose="020B0604030504040204" pitchFamily="34" charset="0"/>
                <a:cs typeface="Tahoma" panose="020B0604030504040204" pitchFamily="34" charset="0"/>
              </a:rPr>
              <a:t> </a:t>
            </a:r>
            <a:r>
              <a:rPr lang="en-US" sz="2400" dirty="0">
                <a:solidFill>
                  <a:srgbClr val="385421"/>
                </a:solidFill>
                <a:effectLst/>
                <a:latin typeface="Tahoma" panose="020B0604030504040204" pitchFamily="34" charset="0"/>
                <a:ea typeface="Tahoma" panose="020B0604030504040204" pitchFamily="34" charset="0"/>
                <a:cs typeface="Tahoma" panose="020B0604030504040204" pitchFamily="34" charset="0"/>
              </a:rPr>
              <a:t>Plant</a:t>
            </a:r>
            <a:r>
              <a:rPr lang="en-US" sz="2400" spc="-55" dirty="0">
                <a:solidFill>
                  <a:srgbClr val="385421"/>
                </a:solidFill>
                <a:effectLst/>
                <a:latin typeface="Tahoma" panose="020B0604030504040204" pitchFamily="34" charset="0"/>
                <a:ea typeface="Tahoma" panose="020B0604030504040204" pitchFamily="34" charset="0"/>
                <a:cs typeface="Tahoma" panose="020B0604030504040204" pitchFamily="34" charset="0"/>
              </a:rPr>
              <a:t> </a:t>
            </a:r>
            <a:r>
              <a:rPr lang="en-US" sz="2400" dirty="0">
                <a:solidFill>
                  <a:srgbClr val="385421"/>
                </a:solidFill>
                <a:effectLst/>
                <a:latin typeface="Tahoma" panose="020B0604030504040204" pitchFamily="34" charset="0"/>
                <a:ea typeface="Tahoma" panose="020B0604030504040204" pitchFamily="34" charset="0"/>
                <a:cs typeface="Tahoma" panose="020B0604030504040204" pitchFamily="34" charset="0"/>
              </a:rPr>
              <a:t>–</a:t>
            </a:r>
            <a:r>
              <a:rPr lang="en-US" sz="2400" spc="-70" dirty="0">
                <a:solidFill>
                  <a:srgbClr val="385421"/>
                </a:solidFill>
                <a:effectLst/>
                <a:latin typeface="Tahoma" panose="020B0604030504040204" pitchFamily="34" charset="0"/>
                <a:ea typeface="Tahoma" panose="020B0604030504040204" pitchFamily="34" charset="0"/>
                <a:cs typeface="Tahoma" panose="020B0604030504040204" pitchFamily="34" charset="0"/>
              </a:rPr>
              <a:t> </a:t>
            </a:r>
            <a:r>
              <a:rPr lang="en-US" sz="2400" spc="-20" dirty="0">
                <a:solidFill>
                  <a:srgbClr val="385421"/>
                </a:solidFill>
                <a:effectLst/>
                <a:latin typeface="Tahoma" panose="020B0604030504040204" pitchFamily="34" charset="0"/>
                <a:ea typeface="Tahoma" panose="020B0604030504040204" pitchFamily="34" charset="0"/>
                <a:cs typeface="Tahoma" panose="020B0604030504040204" pitchFamily="34" charset="0"/>
              </a:rPr>
              <a:t>I</a:t>
            </a:r>
            <a:r>
              <a:rPr lang="en-US" sz="2400" spc="-45" dirty="0">
                <a:solidFill>
                  <a:srgbClr val="385421"/>
                </a:solidFill>
                <a:effectLst/>
                <a:latin typeface="Tahoma" panose="020B0604030504040204" pitchFamily="34" charset="0"/>
                <a:ea typeface="Tahoma" panose="020B0604030504040204" pitchFamily="34" charset="0"/>
                <a:cs typeface="Tahoma" panose="020B0604030504040204" pitchFamily="34" charset="0"/>
              </a:rPr>
              <a:t>n</a:t>
            </a:r>
            <a:r>
              <a:rPr lang="en-US" sz="2400" dirty="0">
                <a:solidFill>
                  <a:srgbClr val="385421"/>
                </a:solidFill>
                <a:effectLst/>
                <a:latin typeface="Tahoma" panose="020B0604030504040204" pitchFamily="34" charset="0"/>
                <a:ea typeface="Tahoma" panose="020B0604030504040204" pitchFamily="34" charset="0"/>
                <a:cs typeface="Tahoma" panose="020B0604030504040204" pitchFamily="34" charset="0"/>
              </a:rPr>
              <a:t>t</a:t>
            </a:r>
            <a:r>
              <a:rPr lang="en-US" sz="2400" spc="-20" dirty="0">
                <a:solidFill>
                  <a:srgbClr val="385421"/>
                </a:solidFill>
                <a:effectLst/>
                <a:latin typeface="Tahoma" panose="020B0604030504040204" pitchFamily="34" charset="0"/>
                <a:ea typeface="Tahoma" panose="020B0604030504040204" pitchFamily="34" charset="0"/>
                <a:cs typeface="Tahoma" panose="020B0604030504040204" pitchFamily="34" charset="0"/>
              </a:rPr>
              <a:t>e</a:t>
            </a:r>
            <a:r>
              <a:rPr lang="en-US" sz="2400" dirty="0">
                <a:solidFill>
                  <a:srgbClr val="385421"/>
                </a:solidFill>
                <a:effectLst/>
                <a:latin typeface="Tahoma" panose="020B0604030504040204" pitchFamily="34" charset="0"/>
                <a:ea typeface="Tahoma" panose="020B0604030504040204" pitchFamily="34" charset="0"/>
                <a:cs typeface="Tahoma" panose="020B0604030504040204" pitchFamily="34" charset="0"/>
              </a:rPr>
              <a:t>r</a:t>
            </a:r>
            <a:r>
              <a:rPr lang="en-US" sz="2400" spc="-25" dirty="0">
                <a:solidFill>
                  <a:srgbClr val="385421"/>
                </a:solidFill>
                <a:effectLst/>
                <a:latin typeface="Tahoma" panose="020B0604030504040204" pitchFamily="34" charset="0"/>
                <a:ea typeface="Tahoma" panose="020B0604030504040204" pitchFamily="34" charset="0"/>
                <a:cs typeface="Tahoma" panose="020B0604030504040204" pitchFamily="34" charset="0"/>
              </a:rPr>
              <a:t>c</a:t>
            </a:r>
            <a:r>
              <a:rPr lang="en-US" sz="2400" spc="-15" dirty="0">
                <a:solidFill>
                  <a:srgbClr val="385421"/>
                </a:solidFill>
                <a:effectLst/>
                <a:latin typeface="Tahoma" panose="020B0604030504040204" pitchFamily="34" charset="0"/>
                <a:ea typeface="Tahoma" panose="020B0604030504040204" pitchFamily="34" charset="0"/>
                <a:cs typeface="Tahoma" panose="020B0604030504040204" pitchFamily="34" charset="0"/>
              </a:rPr>
              <a:t>o</a:t>
            </a:r>
            <a:r>
              <a:rPr lang="en-US" sz="2400" spc="10" dirty="0">
                <a:solidFill>
                  <a:srgbClr val="385421"/>
                </a:solidFill>
                <a:effectLst/>
                <a:latin typeface="Tahoma" panose="020B0604030504040204" pitchFamily="34" charset="0"/>
                <a:ea typeface="Tahoma" panose="020B0604030504040204" pitchFamily="34" charset="0"/>
                <a:cs typeface="Tahoma" panose="020B0604030504040204" pitchFamily="34" charset="0"/>
              </a:rPr>
              <a:t>n</a:t>
            </a:r>
            <a:r>
              <a:rPr lang="en-US" sz="2400" spc="35" dirty="0">
                <a:solidFill>
                  <a:srgbClr val="385421"/>
                </a:solidFill>
                <a:effectLst/>
                <a:latin typeface="Tahoma" panose="020B0604030504040204" pitchFamily="34" charset="0"/>
                <a:ea typeface="Tahoma" panose="020B0604030504040204" pitchFamily="34" charset="0"/>
                <a:cs typeface="Tahoma" panose="020B0604030504040204" pitchFamily="34" charset="0"/>
              </a:rPr>
              <a:t>n</a:t>
            </a:r>
            <a:r>
              <a:rPr lang="en-US" sz="2400" spc="-20" dirty="0">
                <a:solidFill>
                  <a:srgbClr val="385421"/>
                </a:solidFill>
                <a:effectLst/>
                <a:latin typeface="Tahoma" panose="020B0604030504040204" pitchFamily="34" charset="0"/>
                <a:ea typeface="Tahoma" panose="020B0604030504040204" pitchFamily="34" charset="0"/>
                <a:cs typeface="Tahoma" panose="020B0604030504040204" pitchFamily="34" charset="0"/>
              </a:rPr>
              <a:t>ec</a:t>
            </a:r>
            <a:r>
              <a:rPr lang="en-US" sz="2400" spc="20" dirty="0">
                <a:solidFill>
                  <a:srgbClr val="385421"/>
                </a:solidFill>
                <a:effectLst/>
                <a:latin typeface="Tahoma" panose="020B0604030504040204" pitchFamily="34" charset="0"/>
                <a:ea typeface="Tahoma" panose="020B0604030504040204" pitchFamily="34" charset="0"/>
                <a:cs typeface="Tahoma" panose="020B0604030504040204" pitchFamily="34" charset="0"/>
              </a:rPr>
              <a:t>t</a:t>
            </a:r>
            <a:r>
              <a:rPr lang="en-US" sz="2400" spc="-45" dirty="0">
                <a:solidFill>
                  <a:srgbClr val="385421"/>
                </a:solidFill>
                <a:effectLst/>
                <a:latin typeface="Tahoma" panose="020B0604030504040204" pitchFamily="34" charset="0"/>
                <a:ea typeface="Tahoma" panose="020B0604030504040204" pitchFamily="34" charset="0"/>
                <a:cs typeface="Tahoma" panose="020B0604030504040204" pitchFamily="34" charset="0"/>
              </a:rPr>
              <a:t>e</a:t>
            </a:r>
            <a:r>
              <a:rPr lang="en-US" sz="2400" spc="-5" dirty="0">
                <a:solidFill>
                  <a:srgbClr val="385421"/>
                </a:solidFill>
                <a:effectLst/>
                <a:latin typeface="Tahoma" panose="020B0604030504040204" pitchFamily="34" charset="0"/>
                <a:ea typeface="Tahoma" panose="020B0604030504040204" pitchFamily="34" charset="0"/>
                <a:cs typeface="Tahoma" panose="020B0604030504040204" pitchFamily="34" charset="0"/>
              </a:rPr>
              <a:t>dn</a:t>
            </a:r>
            <a:r>
              <a:rPr lang="en-US" sz="2400" spc="-35" dirty="0">
                <a:solidFill>
                  <a:srgbClr val="385421"/>
                </a:solidFill>
                <a:effectLst/>
                <a:latin typeface="Tahoma" panose="020B0604030504040204" pitchFamily="34" charset="0"/>
                <a:ea typeface="Tahoma" panose="020B0604030504040204" pitchFamily="34" charset="0"/>
                <a:cs typeface="Tahoma" panose="020B0604030504040204" pitchFamily="34" charset="0"/>
              </a:rPr>
              <a:t>e</a:t>
            </a:r>
            <a:r>
              <a:rPr lang="en-US" sz="2400" spc="-40" dirty="0">
                <a:solidFill>
                  <a:srgbClr val="385421"/>
                </a:solidFill>
                <a:effectLst/>
                <a:latin typeface="Tahoma" panose="020B0604030504040204" pitchFamily="34" charset="0"/>
                <a:ea typeface="Tahoma" panose="020B0604030504040204" pitchFamily="34" charset="0"/>
                <a:cs typeface="Tahoma" panose="020B0604030504040204" pitchFamily="34" charset="0"/>
              </a:rPr>
              <a:t>s</a:t>
            </a:r>
            <a:r>
              <a:rPr lang="en-US" sz="2400" spc="-25" dirty="0">
                <a:solidFill>
                  <a:srgbClr val="385421"/>
                </a:solidFill>
                <a:effectLst/>
                <a:latin typeface="Tahoma" panose="020B0604030504040204" pitchFamily="34" charset="0"/>
                <a:ea typeface="Tahoma" panose="020B0604030504040204" pitchFamily="34" charset="0"/>
                <a:cs typeface="Tahoma" panose="020B0604030504040204" pitchFamily="34" charset="0"/>
              </a:rPr>
              <a:t>s</a:t>
            </a:r>
            <a:endParaRPr lang="en-GB" sz="2400" spc="-25" dirty="0">
              <a:solidFill>
                <a:srgbClr val="385421"/>
              </a:solidFill>
              <a:latin typeface="Tahoma" panose="020B0604030504040204" pitchFamily="34" charset="0"/>
              <a:ea typeface="Tahoma" panose="020B0604030504040204" pitchFamily="34" charset="0"/>
              <a:cs typeface="Tahoma" panose="020B0604030504040204" pitchFamily="34" charset="0"/>
            </a:endParaRPr>
          </a:p>
          <a:p>
            <a:pPr algn="ctr"/>
            <a:endParaRPr lang="en-US" sz="1000" dirty="0">
              <a:latin typeface="Tahoma" panose="020B0604030504040204" pitchFamily="34" charset="0"/>
              <a:ea typeface="Tahoma" panose="020B0604030504040204" pitchFamily="34" charset="0"/>
              <a:cs typeface="Tahoma" panose="020B0604030504040204" pitchFamily="34" charset="0"/>
            </a:endParaRPr>
          </a:p>
          <a:p>
            <a:pPr algn="ctr"/>
            <a:r>
              <a:rPr lang="en-US" sz="2400" dirty="0">
                <a:latin typeface="Tahoma" panose="020B0604030504040204" pitchFamily="34" charset="0"/>
                <a:ea typeface="Tahoma" panose="020B0604030504040204" pitchFamily="34" charset="0"/>
                <a:cs typeface="Tahoma" panose="020B0604030504040204" pitchFamily="34" charset="0"/>
              </a:rPr>
              <a:t>Connecting to self, others &amp; the natural world</a:t>
            </a:r>
          </a:p>
          <a:p>
            <a:pPr algn="ctr"/>
            <a:endParaRPr lang="en-US" sz="2400" dirty="0">
              <a:latin typeface="Tahoma" panose="020B0604030504040204" pitchFamily="34" charset="0"/>
              <a:ea typeface="Tahoma" panose="020B0604030504040204" pitchFamily="34" charset="0"/>
              <a:cs typeface="Tahoma" panose="020B0604030504040204" pitchFamily="34" charset="0"/>
            </a:endParaRPr>
          </a:p>
          <a:p>
            <a:pPr algn="ctr"/>
            <a:endParaRPr lang="en-US" sz="2400" dirty="0">
              <a:latin typeface="Tahoma" panose="020B0604030504040204" pitchFamily="34" charset="0"/>
              <a:ea typeface="Tahoma" panose="020B0604030504040204" pitchFamily="34" charset="0"/>
              <a:cs typeface="Tahoma" panose="020B0604030504040204" pitchFamily="34" charset="0"/>
            </a:endParaRP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solidFill>
                  <a:schemeClr val="tx1">
                    <a:lumMod val="95000"/>
                    <a:lumOff val="5000"/>
                  </a:schemeClr>
                </a:solidFill>
              </a:rPr>
              <a:t>Anna Betz  MCCP, </a:t>
            </a:r>
            <a:r>
              <a:rPr lang="en-US" dirty="0" err="1">
                <a:solidFill>
                  <a:schemeClr val="tx1">
                    <a:lumMod val="95000"/>
                    <a:lumOff val="5000"/>
                  </a:schemeClr>
                </a:solidFill>
              </a:rPr>
              <a:t>Endobiogenic</a:t>
            </a:r>
            <a:r>
              <a:rPr lang="en-US" dirty="0">
                <a:solidFill>
                  <a:schemeClr val="tx1">
                    <a:lumMod val="95000"/>
                    <a:lumOff val="5000"/>
                  </a:schemeClr>
                </a:solidFill>
              </a:rPr>
              <a:t> Herbalist</a:t>
            </a:r>
          </a:p>
          <a:p>
            <a:pPr algn="ctr"/>
            <a:r>
              <a:rPr lang="en-US" dirty="0">
                <a:solidFill>
                  <a:schemeClr val="tx1">
                    <a:lumMod val="95000"/>
                    <a:lumOff val="5000"/>
                  </a:schemeClr>
                </a:solidFill>
                <a:hlinkClick r:id="rId3">
                  <a:extLst>
                    <a:ext uri="{A12FA001-AC4F-418D-AE19-62706E023703}">
                      <ahyp:hlinkClr xmlns:ahyp="http://schemas.microsoft.com/office/drawing/2018/hyperlinkcolor" val="tx"/>
                    </a:ext>
                  </a:extLst>
                </a:hlinkClick>
              </a:rPr>
              <a:t>www.unleashourhealth.com</a:t>
            </a:r>
            <a:endParaRPr lang="en-US" dirty="0">
              <a:solidFill>
                <a:schemeClr val="tx1">
                  <a:lumMod val="95000"/>
                  <a:lumOff val="5000"/>
                </a:schemeClr>
              </a:solidFill>
            </a:endParaRPr>
          </a:p>
          <a:p>
            <a:pPr algn="ctr"/>
            <a:r>
              <a:rPr lang="en-GB" sz="1600" i="0" u="none" strike="noStrike" dirty="0">
                <a:solidFill>
                  <a:srgbClr val="000000"/>
                </a:solidFill>
                <a:effectLst/>
                <a:latin typeface="Arial" panose="020B0604020202020204" pitchFamily="34" charset="0"/>
              </a:rPr>
              <a:t>Contributor to the Living Systems Periodical</a:t>
            </a:r>
            <a:endParaRPr lang="en-US" sz="1600" dirty="0">
              <a:solidFill>
                <a:schemeClr val="tx1">
                  <a:lumMod val="95000"/>
                  <a:lumOff val="5000"/>
                </a:schemeClr>
              </a:solidFill>
            </a:endParaRPr>
          </a:p>
          <a:p>
            <a:pPr algn="ctr"/>
            <a:endParaRPr lang="en-US" dirty="0"/>
          </a:p>
        </p:txBody>
      </p:sp>
      <p:pic>
        <p:nvPicPr>
          <p:cNvPr id="9" name="image1.jpeg" descr="A picture containing cable, connector, adapter  Description automatically generated">
            <a:extLst>
              <a:ext uri="{FF2B5EF4-FFF2-40B4-BE49-F238E27FC236}">
                <a16:creationId xmlns:a16="http://schemas.microsoft.com/office/drawing/2014/main" id="{26F46496-B342-6B5F-92FF-B50FEC43CBF3}"/>
              </a:ext>
            </a:extLst>
          </p:cNvPr>
          <p:cNvPicPr>
            <a:picLocks noChangeAspect="1"/>
          </p:cNvPicPr>
          <p:nvPr/>
        </p:nvPicPr>
        <p:blipFill>
          <a:blip r:embed="rId4" cstate="print"/>
          <a:stretch>
            <a:fillRect/>
          </a:stretch>
        </p:blipFill>
        <p:spPr>
          <a:xfrm>
            <a:off x="4056889" y="1847615"/>
            <a:ext cx="3829812" cy="3749974"/>
          </a:xfrm>
          <a:prstGeom prst="rect">
            <a:avLst/>
          </a:prstGeom>
        </p:spPr>
      </p:pic>
    </p:spTree>
    <p:extLst>
      <p:ext uri="{BB962C8B-B14F-4D97-AF65-F5344CB8AC3E}">
        <p14:creationId xmlns:p14="http://schemas.microsoft.com/office/powerpoint/2010/main" val="3967153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C23C7EA-40B0-B1D2-90C4-67DD34D2F3FD}"/>
              </a:ext>
            </a:extLst>
          </p:cNvPr>
          <p:cNvPicPr>
            <a:picLocks noChangeAspect="1"/>
          </p:cNvPicPr>
          <p:nvPr/>
        </p:nvPicPr>
        <p:blipFill rotWithShape="1">
          <a:blip r:embed="rId3"/>
          <a:srcRect t="21478" r="1" b="1"/>
          <a:stretch/>
        </p:blipFill>
        <p:spPr>
          <a:xfrm>
            <a:off x="0" y="10"/>
            <a:ext cx="9669642"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3A200CB-3E68-8846-BE69-4F79CF555EC7}"/>
              </a:ext>
            </a:extLst>
          </p:cNvPr>
          <p:cNvSpPr txBox="1"/>
          <p:nvPr/>
        </p:nvSpPr>
        <p:spPr>
          <a:xfrm>
            <a:off x="6233160" y="1710157"/>
            <a:ext cx="5791200" cy="5394955"/>
          </a:xfrm>
          <a:prstGeom prst="rect">
            <a:avLst/>
          </a:prstGeom>
        </p:spPr>
        <p:txBody>
          <a:bodyPr vert="horz" lIns="91440" tIns="45720" rIns="91440" bIns="45720" rtlCol="0">
            <a:normAutofit fontScale="62500" lnSpcReduction="20000"/>
          </a:bodyPr>
          <a:lstStyle/>
          <a:p>
            <a:pPr marL="228600" lvl="1" defTabSz="914400">
              <a:lnSpc>
                <a:spcPct val="120000"/>
              </a:lnSpc>
              <a:spcAft>
                <a:spcPts val="600"/>
              </a:spcAft>
            </a:pPr>
            <a:endParaRPr lang="en-US" sz="1300" i="1" dirty="0">
              <a:latin typeface="Arial" panose="020B0604020202020204" pitchFamily="34" charset="0"/>
              <a:ea typeface="Tahoma" panose="020B0604030504040204" pitchFamily="34" charset="0"/>
              <a:cs typeface="Arial" panose="020B0604020202020204" pitchFamily="34" charset="0"/>
            </a:endParaRPr>
          </a:p>
          <a:p>
            <a:pPr marL="685800" lvl="2" defTabSz="914400">
              <a:lnSpc>
                <a:spcPct val="120000"/>
              </a:lnSpc>
              <a:spcAft>
                <a:spcPts val="600"/>
              </a:spcAft>
            </a:pPr>
            <a:r>
              <a:rPr lang="en-US" sz="3800" b="1" dirty="0">
                <a:effectLst/>
                <a:latin typeface="Arial" panose="020B0604020202020204" pitchFamily="34" charset="0"/>
                <a:ea typeface="Tahoma" panose="020B0604030504040204" pitchFamily="34" charset="0"/>
                <a:cs typeface="Arial" panose="020B0604020202020204" pitchFamily="34" charset="0"/>
              </a:rPr>
              <a:t>Questions that can help to connect to self  </a:t>
            </a:r>
            <a:endParaRPr lang="en-US" sz="3800" dirty="0">
              <a:effectLst/>
              <a:latin typeface="Arial" panose="020B0604020202020204" pitchFamily="34" charset="0"/>
              <a:ea typeface="Tahoma" panose="020B0604030504040204" pitchFamily="34" charset="0"/>
              <a:cs typeface="Arial" panose="020B0604020202020204" pitchFamily="34" charset="0"/>
            </a:endParaRPr>
          </a:p>
          <a:p>
            <a:pPr marL="685800" lvl="2" defTabSz="914400">
              <a:lnSpc>
                <a:spcPct val="120000"/>
              </a:lnSpc>
              <a:spcAft>
                <a:spcPts val="600"/>
              </a:spcAft>
            </a:pPr>
            <a:r>
              <a:rPr lang="en-US" sz="3400" dirty="0">
                <a:effectLst/>
                <a:latin typeface="Arial" panose="020B0604020202020204" pitchFamily="34" charset="0"/>
                <a:ea typeface="Tahoma" panose="020B0604030504040204" pitchFamily="34" charset="0"/>
                <a:cs typeface="Arial" panose="020B0604020202020204" pitchFamily="34" charset="0"/>
              </a:rPr>
              <a:t>What happens inside of me at any given moment?   </a:t>
            </a:r>
          </a:p>
          <a:p>
            <a:pPr marL="1200150" lvl="2" indent="-228600" defTabSz="914400">
              <a:lnSpc>
                <a:spcPct val="120000"/>
              </a:lnSpc>
              <a:spcAft>
                <a:spcPts val="600"/>
              </a:spcAft>
              <a:buFont typeface="Arial" panose="020B0604020202020204" pitchFamily="34" charset="0"/>
              <a:buChar char="•"/>
            </a:pPr>
            <a:r>
              <a:rPr lang="en-US" sz="3400" dirty="0">
                <a:effectLst/>
                <a:latin typeface="Arial" panose="020B0604020202020204" pitchFamily="34" charset="0"/>
                <a:ea typeface="Tahoma" panose="020B0604030504040204" pitchFamily="34" charset="0"/>
                <a:cs typeface="Arial" panose="020B0604020202020204" pitchFamily="34" charset="0"/>
              </a:rPr>
              <a:t>What does touch feel like?  </a:t>
            </a:r>
          </a:p>
          <a:p>
            <a:pPr marL="1200150" lvl="2" indent="-228600" defTabSz="914400">
              <a:lnSpc>
                <a:spcPct val="120000"/>
              </a:lnSpc>
              <a:spcAft>
                <a:spcPts val="600"/>
              </a:spcAft>
              <a:buFont typeface="Arial" panose="020B0604020202020204" pitchFamily="34" charset="0"/>
              <a:buChar char="•"/>
            </a:pPr>
            <a:r>
              <a:rPr lang="en-US" sz="3400" dirty="0">
                <a:effectLst/>
                <a:latin typeface="Arial" panose="020B0604020202020204" pitchFamily="34" charset="0"/>
                <a:ea typeface="Tahoma" panose="020B0604030504040204" pitchFamily="34" charset="0"/>
                <a:cs typeface="Arial" panose="020B0604020202020204" pitchFamily="34" charset="0"/>
              </a:rPr>
              <a:t>What does breathing feel like?</a:t>
            </a:r>
          </a:p>
          <a:p>
            <a:pPr marL="1200150" lvl="2" indent="-228600" defTabSz="914400">
              <a:lnSpc>
                <a:spcPct val="120000"/>
              </a:lnSpc>
              <a:spcAft>
                <a:spcPts val="600"/>
              </a:spcAft>
              <a:buFont typeface="Arial" panose="020B0604020202020204" pitchFamily="34" charset="0"/>
              <a:buChar char="•"/>
            </a:pPr>
            <a:r>
              <a:rPr lang="en-US" sz="3400" dirty="0">
                <a:effectLst/>
                <a:latin typeface="Arial" panose="020B0604020202020204" pitchFamily="34" charset="0"/>
                <a:ea typeface="Tahoma" panose="020B0604030504040204" pitchFamily="34" charset="0"/>
                <a:cs typeface="Arial" panose="020B0604020202020204" pitchFamily="34" charset="0"/>
              </a:rPr>
              <a:t>What does stretching feel like?</a:t>
            </a:r>
          </a:p>
          <a:p>
            <a:pPr marL="228600" lvl="1" defTabSz="914400">
              <a:lnSpc>
                <a:spcPct val="120000"/>
              </a:lnSpc>
              <a:spcAft>
                <a:spcPts val="600"/>
              </a:spcAft>
            </a:pPr>
            <a:endParaRPr lang="en-US" sz="1600" dirty="0">
              <a:latin typeface="Arial" panose="020B0604020202020204" pitchFamily="34" charset="0"/>
              <a:ea typeface="Tahoma" panose="020B0604030504040204" pitchFamily="34" charset="0"/>
              <a:cs typeface="Arial" panose="020B0604020202020204" pitchFamily="34" charset="0"/>
            </a:endParaRPr>
          </a:p>
          <a:p>
            <a:pPr marL="228600" lvl="1" defTabSz="914400">
              <a:lnSpc>
                <a:spcPct val="120000"/>
              </a:lnSpc>
              <a:spcAft>
                <a:spcPts val="600"/>
              </a:spcAft>
            </a:pPr>
            <a:r>
              <a:rPr lang="en-US" sz="3800" b="1" dirty="0">
                <a:ln>
                  <a:noFill/>
                </a:ln>
                <a:effectLst/>
                <a:uFill>
                  <a:solidFill>
                    <a:srgbClr val="000000"/>
                  </a:solidFill>
                </a:uFill>
                <a:latin typeface="Arial" panose="020B0604020202020204" pitchFamily="34" charset="0"/>
                <a:ea typeface="Tahoma" panose="020B0604030504040204" pitchFamily="34" charset="0"/>
                <a:cs typeface="Arial" panose="020B0604020202020204" pitchFamily="34" charset="0"/>
              </a:rPr>
              <a:t>       We can be creative with plants</a:t>
            </a:r>
            <a:r>
              <a:rPr lang="en-US" sz="3800" dirty="0">
                <a:ln>
                  <a:noFill/>
                </a:ln>
                <a:effectLst/>
                <a:uFill>
                  <a:solidFill>
                    <a:srgbClr val="000000"/>
                  </a:solidFill>
                </a:uFill>
                <a:latin typeface="Arial" panose="020B0604020202020204" pitchFamily="34" charset="0"/>
                <a:ea typeface="Tahoma" panose="020B0604030504040204" pitchFamily="34" charset="0"/>
                <a:cs typeface="Arial" panose="020B0604020202020204" pitchFamily="34" charset="0"/>
              </a:rPr>
              <a:t> </a:t>
            </a:r>
          </a:p>
          <a:p>
            <a:pPr marL="1143000" lvl="3" defTabSz="914400">
              <a:lnSpc>
                <a:spcPct val="120000"/>
              </a:lnSpc>
              <a:spcAft>
                <a:spcPts val="600"/>
              </a:spcAft>
            </a:pPr>
            <a:r>
              <a:rPr lang="en-US" sz="3400" dirty="0">
                <a:ln>
                  <a:noFill/>
                </a:ln>
                <a:effectLst/>
                <a:uFill>
                  <a:solidFill>
                    <a:srgbClr val="000000"/>
                  </a:solidFill>
                </a:uFill>
                <a:latin typeface="Arial" panose="020B0604020202020204" pitchFamily="34" charset="0"/>
                <a:ea typeface="Tahoma" panose="020B0604030504040204" pitchFamily="34" charset="0"/>
                <a:cs typeface="Arial" panose="020B0604020202020204" pitchFamily="34" charset="0"/>
              </a:rPr>
              <a:t>Nature doesn’t place demands </a:t>
            </a:r>
          </a:p>
          <a:p>
            <a:pPr marL="1143000" lvl="3" defTabSz="914400">
              <a:lnSpc>
                <a:spcPct val="120000"/>
              </a:lnSpc>
              <a:spcAft>
                <a:spcPts val="600"/>
              </a:spcAft>
            </a:pPr>
            <a:r>
              <a:rPr lang="en-US" sz="3400" dirty="0">
                <a:ln>
                  <a:noFill/>
                </a:ln>
                <a:effectLst/>
                <a:uFill>
                  <a:solidFill>
                    <a:srgbClr val="000000"/>
                  </a:solidFill>
                </a:uFill>
                <a:latin typeface="Arial" panose="020B0604020202020204" pitchFamily="34" charset="0"/>
                <a:ea typeface="Tahoma" panose="020B0604030504040204" pitchFamily="34" charset="0"/>
                <a:cs typeface="Arial" panose="020B0604020202020204" pitchFamily="34" charset="0"/>
              </a:rPr>
              <a:t>and expectations on us like people </a:t>
            </a:r>
          </a:p>
          <a:p>
            <a:pPr marL="1143000" lvl="3" defTabSz="914400">
              <a:lnSpc>
                <a:spcPct val="120000"/>
              </a:lnSpc>
              <a:spcAft>
                <a:spcPts val="600"/>
              </a:spcAft>
            </a:pPr>
            <a:r>
              <a:rPr lang="en-US" sz="3400" dirty="0">
                <a:ln>
                  <a:noFill/>
                </a:ln>
                <a:effectLst/>
                <a:uFill>
                  <a:solidFill>
                    <a:srgbClr val="000000"/>
                  </a:solidFill>
                </a:uFill>
                <a:latin typeface="Arial" panose="020B0604020202020204" pitchFamily="34" charset="0"/>
                <a:ea typeface="Tahoma" panose="020B0604030504040204" pitchFamily="34" charset="0"/>
                <a:cs typeface="Arial" panose="020B0604020202020204" pitchFamily="34" charset="0"/>
              </a:rPr>
              <a:t>often do. </a:t>
            </a:r>
          </a:p>
        </p:txBody>
      </p:sp>
      <p:sp>
        <p:nvSpPr>
          <p:cNvPr id="4" name="TextBox 3">
            <a:extLst>
              <a:ext uri="{FF2B5EF4-FFF2-40B4-BE49-F238E27FC236}">
                <a16:creationId xmlns:a16="http://schemas.microsoft.com/office/drawing/2014/main" id="{B7FC4797-6F1B-CE22-6C79-3F4CE89F3B94}"/>
              </a:ext>
            </a:extLst>
          </p:cNvPr>
          <p:cNvSpPr txBox="1"/>
          <p:nvPr/>
        </p:nvSpPr>
        <p:spPr>
          <a:xfrm>
            <a:off x="4572000" y="110609"/>
            <a:ext cx="7620000" cy="1846659"/>
          </a:xfrm>
          <a:prstGeom prst="rect">
            <a:avLst/>
          </a:prstGeom>
          <a:noFill/>
        </p:spPr>
        <p:txBody>
          <a:bodyPr wrap="square" rtlCol="0">
            <a:spAutoFit/>
          </a:bodyPr>
          <a:lstStyle/>
          <a:p>
            <a:r>
              <a:rPr lang="en-US" sz="3200" b="1" dirty="0">
                <a:solidFill>
                  <a:srgbClr val="0B6FA5"/>
                </a:solidFill>
                <a:latin typeface="Tahoma" panose="020B0604030504040204" pitchFamily="34" charset="0"/>
                <a:ea typeface="Tahoma" panose="020B0604030504040204" pitchFamily="34" charset="0"/>
                <a:cs typeface="Tahoma" panose="020B0604030504040204" pitchFamily="34" charset="0"/>
              </a:rPr>
              <a:t>Foraging walks as opportunities for</a:t>
            </a:r>
          </a:p>
          <a:p>
            <a:r>
              <a:rPr lang="en-US" sz="3200" b="1" dirty="0">
                <a:solidFill>
                  <a:srgbClr val="0B6FA5"/>
                </a:solidFill>
                <a:latin typeface="Tahoma" panose="020B0604030504040204" pitchFamily="34" charset="0"/>
                <a:ea typeface="Tahoma" panose="020B0604030504040204" pitchFamily="34" charset="0"/>
                <a:cs typeface="Tahoma" panose="020B0604030504040204" pitchFamily="34" charset="0"/>
              </a:rPr>
              <a:t>                  developing more </a:t>
            </a:r>
          </a:p>
          <a:p>
            <a:r>
              <a:rPr lang="en-US" sz="3200" b="1" dirty="0">
                <a:solidFill>
                  <a:srgbClr val="0B6FA5"/>
                </a:solidFill>
                <a:latin typeface="Tahoma" panose="020B0604030504040204" pitchFamily="34" charset="0"/>
                <a:ea typeface="Tahoma" panose="020B0604030504040204" pitchFamily="34" charset="0"/>
                <a:cs typeface="Tahoma" panose="020B0604030504040204" pitchFamily="34" charset="0"/>
              </a:rPr>
              <a:t>                    self-knowledge  </a:t>
            </a:r>
          </a:p>
          <a:p>
            <a:endParaRPr lang="en-US" dirty="0"/>
          </a:p>
        </p:txBody>
      </p:sp>
    </p:spTree>
    <p:extLst>
      <p:ext uri="{BB962C8B-B14F-4D97-AF65-F5344CB8AC3E}">
        <p14:creationId xmlns:p14="http://schemas.microsoft.com/office/powerpoint/2010/main" val="799327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F281C21-C21B-89E7-E767-09EE7E492977}"/>
              </a:ext>
            </a:extLst>
          </p:cNvPr>
          <p:cNvSpPr txBox="1"/>
          <p:nvPr/>
        </p:nvSpPr>
        <p:spPr>
          <a:xfrm>
            <a:off x="172488" y="1495984"/>
            <a:ext cx="7632192" cy="5854233"/>
          </a:xfrm>
          <a:prstGeom prst="rect">
            <a:avLst/>
          </a:prstGeom>
        </p:spPr>
        <p:txBody>
          <a:bodyPr vert="horz" lIns="91440" tIns="45720" rIns="91440" bIns="45720" rtlCol="0">
            <a:normAutofit/>
          </a:bodyPr>
          <a:lstStyle/>
          <a:p>
            <a:pPr lvl="1" indent="-228600" defTabSz="914400">
              <a:lnSpc>
                <a:spcPct val="90000"/>
              </a:lnSpc>
              <a:spcAft>
                <a:spcPts val="600"/>
              </a:spcAft>
              <a:buFont typeface="Arial" panose="020B0604020202020204" pitchFamily="34" charset="0"/>
              <a:buChar char="•"/>
            </a:pPr>
            <a:endParaRPr lang="en-US" sz="1200" b="1" dirty="0">
              <a:ln>
                <a:noFill/>
              </a:ln>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228600" lvl="1" defTabSz="914400">
              <a:lnSpc>
                <a:spcPct val="90000"/>
              </a:lnSpc>
              <a:spcAft>
                <a:spcPts val="600"/>
              </a:spcAft>
            </a:pPr>
            <a:r>
              <a:rPr lang="en-US" sz="2400" b="1" dirty="0">
                <a:ln>
                  <a:noFill/>
                </a:ln>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Engaging with our senses</a:t>
            </a:r>
            <a:r>
              <a:rPr lang="en-US" sz="2400" dirty="0">
                <a:ln>
                  <a:noFill/>
                </a:ln>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p>
          <a:p>
            <a:pPr lvl="1" indent="-228600" defTabSz="914400">
              <a:lnSpc>
                <a:spcPct val="90000"/>
              </a:lnSpc>
              <a:spcAft>
                <a:spcPts val="600"/>
              </a:spcAft>
              <a:buFont typeface="Arial" panose="020B0604020202020204" pitchFamily="34" charset="0"/>
              <a:buChar char="•"/>
            </a:pPr>
            <a:r>
              <a:rPr lang="en-US" sz="2100" dirty="0">
                <a:ln>
                  <a:noFill/>
                </a:ln>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Sound, smell, taste &amp; after taste, </a:t>
            </a:r>
            <a:r>
              <a:rPr lang="en-US" sz="2100" dirty="0" err="1">
                <a:ln>
                  <a:noFill/>
                </a:ln>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colour</a:t>
            </a:r>
            <a:r>
              <a:rPr lang="en-US" sz="2100" dirty="0">
                <a:ln>
                  <a:noFill/>
                </a:ln>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p>
          <a:p>
            <a:pPr lvl="1" indent="-228600" defTabSz="914400">
              <a:lnSpc>
                <a:spcPct val="90000"/>
              </a:lnSpc>
              <a:spcAft>
                <a:spcPts val="600"/>
              </a:spcAft>
              <a:buFont typeface="Arial" panose="020B0604020202020204" pitchFamily="34" charset="0"/>
              <a:buChar char="•"/>
            </a:pPr>
            <a:r>
              <a:rPr lang="en-US" sz="2100" dirty="0">
                <a:ln>
                  <a:noFill/>
                </a:ln>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What is pleasant to some of us could be unpleasant</a:t>
            </a:r>
          </a:p>
          <a:p>
            <a:pPr marL="228600" lvl="1" defTabSz="914400">
              <a:lnSpc>
                <a:spcPct val="90000"/>
              </a:lnSpc>
              <a:spcAft>
                <a:spcPts val="600"/>
              </a:spcAft>
            </a:pPr>
            <a:r>
              <a:rPr lang="en-US" sz="2100" dirty="0">
                <a:ln>
                  <a:noFill/>
                </a:ln>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or triggering for others. </a:t>
            </a:r>
            <a:r>
              <a:rPr lang="en-US" sz="2100" dirty="0">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p>
          <a:p>
            <a:pPr lvl="1" indent="-228600" defTabSz="914400">
              <a:lnSpc>
                <a:spcPct val="90000"/>
              </a:lnSpc>
              <a:spcAft>
                <a:spcPts val="600"/>
              </a:spcAft>
              <a:buFont typeface="Arial" panose="020B0604020202020204" pitchFamily="34" charset="0"/>
              <a:buChar char="•"/>
            </a:pPr>
            <a:endParaRPr lang="en-US" sz="1200" dirty="0">
              <a:ln>
                <a:noFill/>
              </a:ln>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228600" lvl="1" defTabSz="914400">
              <a:lnSpc>
                <a:spcPct val="90000"/>
              </a:lnSpc>
              <a:spcAft>
                <a:spcPts val="600"/>
              </a:spcAft>
            </a:pPr>
            <a:r>
              <a:rPr lang="en-US" sz="2400" b="1" dirty="0">
                <a:ln>
                  <a:noFill/>
                </a:ln>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Awakening curiosity</a:t>
            </a:r>
            <a:r>
              <a:rPr lang="en-US" sz="2400" dirty="0">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p>
          <a:p>
            <a:pPr lvl="1" indent="-228600" defTabSz="914400">
              <a:lnSpc>
                <a:spcPct val="90000"/>
              </a:lnSpc>
              <a:spcAft>
                <a:spcPts val="600"/>
              </a:spcAft>
              <a:buFont typeface="Arial" panose="020B0604020202020204" pitchFamily="34" charset="0"/>
              <a:buChar char="•"/>
            </a:pPr>
            <a:r>
              <a:rPr lang="en-US" sz="2100" dirty="0">
                <a:ln>
                  <a:noFill/>
                </a:ln>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What do I feel attracted to? (</a:t>
            </a:r>
            <a:r>
              <a:rPr lang="en-US" sz="2100" dirty="0" err="1">
                <a:ln>
                  <a:noFill/>
                </a:ln>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colour</a:t>
            </a:r>
            <a:r>
              <a:rPr lang="en-US" sz="2100" dirty="0">
                <a:ln>
                  <a:noFill/>
                </a:ln>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smell, taste, touch,  vibration, sound, light….)</a:t>
            </a:r>
          </a:p>
          <a:p>
            <a:pPr lvl="1" indent="-228600" defTabSz="914400">
              <a:lnSpc>
                <a:spcPct val="90000"/>
              </a:lnSpc>
              <a:spcAft>
                <a:spcPts val="600"/>
              </a:spcAft>
              <a:buFont typeface="Arial" panose="020B0604020202020204" pitchFamily="34" charset="0"/>
              <a:buChar char="•"/>
            </a:pPr>
            <a:r>
              <a:rPr lang="en-US" sz="2100" dirty="0">
                <a:ln>
                  <a:noFill/>
                </a:ln>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What is it that attracts or repels me</a:t>
            </a:r>
            <a:r>
              <a:rPr lang="en-US" sz="2100" dirty="0">
                <a:uFill>
                  <a:solidFill>
                    <a:srgbClr val="000000"/>
                  </a:solidFill>
                </a:uFill>
                <a:latin typeface="Tahoma" panose="020B0604030504040204" pitchFamily="34" charset="0"/>
                <a:ea typeface="Tahoma" panose="020B0604030504040204" pitchFamily="34" charset="0"/>
                <a:cs typeface="Tahoma" panose="020B0604030504040204" pitchFamily="34" charset="0"/>
              </a:rPr>
              <a:t>?</a:t>
            </a:r>
            <a:endParaRPr lang="en-US" sz="2100" dirty="0">
              <a:ln>
                <a:noFill/>
              </a:ln>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lvl="1" indent="-228600" defTabSz="914400">
              <a:lnSpc>
                <a:spcPct val="90000"/>
              </a:lnSpc>
              <a:spcAft>
                <a:spcPts val="600"/>
              </a:spcAft>
              <a:buFont typeface="Arial" panose="020B0604020202020204" pitchFamily="34" charset="0"/>
              <a:buChar char="•"/>
            </a:pPr>
            <a:r>
              <a:rPr lang="en-US" sz="2100" dirty="0">
                <a:ln>
                  <a:noFill/>
                </a:ln>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What scares me or gives me joy? </a:t>
            </a:r>
          </a:p>
          <a:p>
            <a:pPr lvl="1" indent="-228600" defTabSz="914400">
              <a:lnSpc>
                <a:spcPct val="90000"/>
              </a:lnSpc>
              <a:spcAft>
                <a:spcPts val="600"/>
              </a:spcAft>
              <a:buFont typeface="Arial" panose="020B0604020202020204" pitchFamily="34" charset="0"/>
              <a:buChar char="•"/>
            </a:pPr>
            <a:r>
              <a:rPr lang="en-US" sz="2100" dirty="0">
                <a:ln>
                  <a:noFill/>
                </a:ln>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What happens in my body when I feel attraction &amp; joy?</a:t>
            </a:r>
          </a:p>
          <a:p>
            <a:pPr lvl="1" indent="-228600" defTabSz="914400">
              <a:lnSpc>
                <a:spcPct val="90000"/>
              </a:lnSpc>
              <a:spcAft>
                <a:spcPts val="600"/>
              </a:spcAft>
              <a:buFont typeface="Arial" panose="020B0604020202020204" pitchFamily="34" charset="0"/>
              <a:buChar char="•"/>
            </a:pPr>
            <a:r>
              <a:rPr lang="en-US" sz="2100" dirty="0">
                <a:uFill>
                  <a:solidFill>
                    <a:srgbClr val="000000"/>
                  </a:solidFill>
                </a:uFill>
                <a:latin typeface="Tahoma" panose="020B0604030504040204" pitchFamily="34" charset="0"/>
                <a:ea typeface="Tahoma" panose="020B0604030504040204" pitchFamily="34" charset="0"/>
                <a:cs typeface="Tahoma" panose="020B0604030504040204" pitchFamily="34" charset="0"/>
              </a:rPr>
              <a:t>What happens in my body when I</a:t>
            </a:r>
            <a:r>
              <a:rPr lang="en-US" sz="2100" dirty="0">
                <a:ln>
                  <a:noFill/>
                </a:ln>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feel fear or dislike?</a:t>
            </a:r>
          </a:p>
          <a:p>
            <a:pPr lvl="1" indent="-228600" defTabSz="914400">
              <a:lnSpc>
                <a:spcPct val="90000"/>
              </a:lnSpc>
              <a:spcAft>
                <a:spcPts val="600"/>
              </a:spcAft>
              <a:buFont typeface="Arial" panose="020B0604020202020204" pitchFamily="34" charset="0"/>
              <a:buChar char="•"/>
            </a:pPr>
            <a:r>
              <a:rPr lang="en-US" sz="2100" dirty="0">
                <a:ln>
                  <a:noFill/>
                </a:ln>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What would I like more of in my life?     </a:t>
            </a:r>
          </a:p>
          <a:p>
            <a:pPr lvl="1" indent="-228600" defTabSz="914400">
              <a:lnSpc>
                <a:spcPct val="90000"/>
              </a:lnSpc>
              <a:spcAft>
                <a:spcPts val="600"/>
              </a:spcAft>
              <a:buFont typeface="Arial" panose="020B0604020202020204" pitchFamily="34" charset="0"/>
              <a:buChar char="•"/>
            </a:pPr>
            <a:endParaRPr lang="en-US" sz="2100" dirty="0">
              <a:ln>
                <a:noFill/>
              </a:ln>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lvl="1" indent="-228600" defTabSz="914400">
              <a:lnSpc>
                <a:spcPct val="90000"/>
              </a:lnSpc>
              <a:spcAft>
                <a:spcPts val="600"/>
              </a:spcAft>
              <a:buFont typeface="Arial" panose="020B0604020202020204" pitchFamily="34" charset="0"/>
              <a:buChar char="•"/>
            </a:pPr>
            <a:endParaRPr lang="en-US" sz="2100" dirty="0">
              <a:ln>
                <a:noFill/>
              </a:ln>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lvl="1" indent="-228600" defTabSz="914400">
              <a:lnSpc>
                <a:spcPct val="90000"/>
              </a:lnSpc>
              <a:spcAft>
                <a:spcPts val="600"/>
              </a:spcAft>
              <a:buFont typeface="Arial" panose="020B0604020202020204" pitchFamily="34" charset="0"/>
              <a:buChar char="•"/>
            </a:pPr>
            <a:endParaRPr lang="en-US" sz="700" dirty="0">
              <a:uFill>
                <a:solidFill>
                  <a:srgbClr val="000000"/>
                </a:solidFill>
              </a:uFill>
            </a:endParaRPr>
          </a:p>
          <a:p>
            <a:pPr lvl="1" indent="-228600" defTabSz="914400">
              <a:lnSpc>
                <a:spcPct val="90000"/>
              </a:lnSpc>
              <a:spcAft>
                <a:spcPts val="600"/>
              </a:spcAft>
              <a:buFont typeface="Arial" panose="020B0604020202020204" pitchFamily="34" charset="0"/>
              <a:buChar char="•"/>
            </a:pPr>
            <a:endParaRPr lang="en-US" sz="700" dirty="0">
              <a:uFill>
                <a:solidFill>
                  <a:srgbClr val="000000"/>
                </a:solidFill>
              </a:uFill>
            </a:endParaRPr>
          </a:p>
        </p:txBody>
      </p:sp>
      <p:pic>
        <p:nvPicPr>
          <p:cNvPr id="5" name="Picture 4">
            <a:extLst>
              <a:ext uri="{FF2B5EF4-FFF2-40B4-BE49-F238E27FC236}">
                <a16:creationId xmlns:a16="http://schemas.microsoft.com/office/drawing/2014/main" id="{E9DC41E6-1CEB-2672-7BA1-1224ECF7D3A4}"/>
              </a:ext>
            </a:extLst>
          </p:cNvPr>
          <p:cNvPicPr>
            <a:picLocks noChangeAspect="1"/>
          </p:cNvPicPr>
          <p:nvPr/>
        </p:nvPicPr>
        <p:blipFill rotWithShape="1">
          <a:blip r:embed="rId3"/>
          <a:srcRect t="18018" r="-1" b="23713"/>
          <a:stretch/>
        </p:blipFill>
        <p:spPr>
          <a:xfrm>
            <a:off x="7634754" y="1279360"/>
            <a:ext cx="4145766" cy="255065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4" name="Picture 3">
            <a:extLst>
              <a:ext uri="{FF2B5EF4-FFF2-40B4-BE49-F238E27FC236}">
                <a16:creationId xmlns:a16="http://schemas.microsoft.com/office/drawing/2014/main" id="{BA532515-822F-3B83-0464-0BE976383613}"/>
              </a:ext>
            </a:extLst>
          </p:cNvPr>
          <p:cNvPicPr>
            <a:picLocks noChangeAspect="1"/>
          </p:cNvPicPr>
          <p:nvPr/>
        </p:nvPicPr>
        <p:blipFill rotWithShape="1">
          <a:blip r:embed="rId4"/>
          <a:srcRect t="10038" b="15287"/>
          <a:stretch/>
        </p:blipFill>
        <p:spPr>
          <a:xfrm>
            <a:off x="7292340" y="4037853"/>
            <a:ext cx="4488180" cy="2530318"/>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6" name="TextBox 5">
            <a:extLst>
              <a:ext uri="{FF2B5EF4-FFF2-40B4-BE49-F238E27FC236}">
                <a16:creationId xmlns:a16="http://schemas.microsoft.com/office/drawing/2014/main" id="{BD0AE469-3B28-3A9B-6E53-C33FAF536B9D}"/>
              </a:ext>
            </a:extLst>
          </p:cNvPr>
          <p:cNvSpPr txBox="1"/>
          <p:nvPr/>
        </p:nvSpPr>
        <p:spPr>
          <a:xfrm>
            <a:off x="185442" y="141767"/>
            <a:ext cx="11818068" cy="1354217"/>
          </a:xfrm>
          <a:prstGeom prst="rect">
            <a:avLst/>
          </a:prstGeom>
          <a:noFill/>
        </p:spPr>
        <p:txBody>
          <a:bodyPr wrap="square" rtlCol="0">
            <a:spAutoFit/>
          </a:bodyPr>
          <a:lstStyle/>
          <a:p>
            <a:pPr algn="ctr"/>
            <a:r>
              <a:rPr lang="en-US" sz="3200" b="1" dirty="0">
                <a:ln>
                  <a:noFill/>
                </a:ln>
                <a:solidFill>
                  <a:srgbClr val="0B6FA5"/>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Nature allows us to be free to explore and discover </a:t>
            </a:r>
          </a:p>
          <a:p>
            <a:pPr algn="ctr"/>
            <a:r>
              <a:rPr lang="en-US" sz="3200" b="1" dirty="0">
                <a:ln>
                  <a:noFill/>
                </a:ln>
                <a:solidFill>
                  <a:srgbClr val="0B6FA5"/>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with less mental distractions</a:t>
            </a:r>
          </a:p>
          <a:p>
            <a:pPr algn="ctr"/>
            <a:endParaRPr lang="en-US" dirty="0"/>
          </a:p>
        </p:txBody>
      </p:sp>
    </p:spTree>
    <p:extLst>
      <p:ext uri="{BB962C8B-B14F-4D97-AF65-F5344CB8AC3E}">
        <p14:creationId xmlns:p14="http://schemas.microsoft.com/office/powerpoint/2010/main" val="814262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6BD95D-9437-BD9F-5F83-8CFE9840CE0B}"/>
              </a:ext>
            </a:extLst>
          </p:cNvPr>
          <p:cNvPicPr>
            <a:picLocks noChangeAspect="1"/>
          </p:cNvPicPr>
          <p:nvPr/>
        </p:nvPicPr>
        <p:blipFill rotWithShape="1">
          <a:blip r:embed="rId3"/>
          <a:srcRect l="299" r="8277"/>
          <a:stretch/>
        </p:blipFill>
        <p:spPr>
          <a:xfrm>
            <a:off x="1234441" y="405702"/>
            <a:ext cx="3234690" cy="3571167"/>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TextBox 3">
            <a:extLst>
              <a:ext uri="{FF2B5EF4-FFF2-40B4-BE49-F238E27FC236}">
                <a16:creationId xmlns:a16="http://schemas.microsoft.com/office/drawing/2014/main" id="{53B68FB1-6537-215A-60C0-2F24E110970A}"/>
              </a:ext>
            </a:extLst>
          </p:cNvPr>
          <p:cNvSpPr txBox="1"/>
          <p:nvPr/>
        </p:nvSpPr>
        <p:spPr>
          <a:xfrm>
            <a:off x="4640580" y="405702"/>
            <a:ext cx="7223760" cy="3251898"/>
          </a:xfrm>
          <a:prstGeom prst="rect">
            <a:avLst/>
          </a:prstGeom>
        </p:spPr>
        <p:txBody>
          <a:bodyPr vert="horz" lIns="91440" tIns="45720" rIns="91440" bIns="45720" rtlCol="0">
            <a:noAutofit/>
          </a:bodyPr>
          <a:lstStyle/>
          <a:p>
            <a:pPr defTabSz="914400">
              <a:lnSpc>
                <a:spcPct val="150000"/>
              </a:lnSpc>
              <a:spcBef>
                <a:spcPts val="600"/>
              </a:spcBef>
              <a:spcAft>
                <a:spcPts val="600"/>
              </a:spcAft>
            </a:pPr>
            <a:r>
              <a:rPr lang="en-US" i="1" dirty="0">
                <a:effectLst/>
                <a:latin typeface="Tahoma" panose="020B0604030504040204" pitchFamily="34" charset="0"/>
                <a:ea typeface="Tahoma" panose="020B0604030504040204" pitchFamily="34" charset="0"/>
                <a:cs typeface="Tahoma" panose="020B0604030504040204" pitchFamily="34" charset="0"/>
              </a:rPr>
              <a:t>“ A wonderful chance to learn about nature and herbal remedies from a truly enthusiastic teacher! Everyone had something to share just by taking part and the pressure free wanderings through various environments really opened my eyes to life that has always been there but I’d never really noticed before.                                         I truly see the world a different way since learning to forage a little, </a:t>
            </a:r>
            <a:r>
              <a:rPr lang="en-US" i="1" dirty="0">
                <a:latin typeface="Tahoma" panose="020B0604030504040204" pitchFamily="34" charset="0"/>
                <a:ea typeface="Tahoma" panose="020B0604030504040204" pitchFamily="34" charset="0"/>
                <a:cs typeface="Tahoma" panose="020B0604030504040204" pitchFamily="34" charset="0"/>
              </a:rPr>
              <a:t>  </a:t>
            </a:r>
            <a:r>
              <a:rPr lang="en-US" i="1" dirty="0">
                <a:effectLst/>
                <a:latin typeface="Tahoma" panose="020B0604030504040204" pitchFamily="34" charset="0"/>
                <a:ea typeface="Tahoma" panose="020B0604030504040204" pitchFamily="34" charset="0"/>
                <a:cs typeface="Tahoma" panose="020B0604030504040204" pitchFamily="34" charset="0"/>
              </a:rPr>
              <a:t>a very valuable experience. “</a:t>
            </a:r>
          </a:p>
        </p:txBody>
      </p:sp>
      <p:pic>
        <p:nvPicPr>
          <p:cNvPr id="8" name="Picture 7">
            <a:extLst>
              <a:ext uri="{FF2B5EF4-FFF2-40B4-BE49-F238E27FC236}">
                <a16:creationId xmlns:a16="http://schemas.microsoft.com/office/drawing/2014/main" id="{D5BAAA67-75E2-7E07-77F9-C85FDFA2952C}"/>
              </a:ext>
            </a:extLst>
          </p:cNvPr>
          <p:cNvPicPr>
            <a:picLocks noChangeAspect="1"/>
          </p:cNvPicPr>
          <p:nvPr/>
        </p:nvPicPr>
        <p:blipFill>
          <a:blip r:embed="rId4"/>
          <a:stretch>
            <a:fillRect/>
          </a:stretch>
        </p:blipFill>
        <p:spPr>
          <a:xfrm>
            <a:off x="8401051" y="3235990"/>
            <a:ext cx="2556508" cy="3403361"/>
          </a:xfrm>
          <a:prstGeom prst="rect">
            <a:avLst/>
          </a:prstGeom>
        </p:spPr>
      </p:pic>
      <p:sp>
        <p:nvSpPr>
          <p:cNvPr id="7" name="TextBox 6">
            <a:extLst>
              <a:ext uri="{FF2B5EF4-FFF2-40B4-BE49-F238E27FC236}">
                <a16:creationId xmlns:a16="http://schemas.microsoft.com/office/drawing/2014/main" id="{BB3278C5-F9E0-6EE4-9888-2D10C6F54477}"/>
              </a:ext>
            </a:extLst>
          </p:cNvPr>
          <p:cNvSpPr txBox="1"/>
          <p:nvPr/>
        </p:nvSpPr>
        <p:spPr>
          <a:xfrm>
            <a:off x="1428751" y="4137643"/>
            <a:ext cx="6972300" cy="2252924"/>
          </a:xfrm>
          <a:prstGeom prst="rect">
            <a:avLst/>
          </a:prstGeom>
          <a:noFill/>
        </p:spPr>
        <p:txBody>
          <a:bodyPr wrap="square" rtlCol="0">
            <a:spAutoFit/>
          </a:bodyPr>
          <a:lstStyle/>
          <a:p>
            <a:pPr>
              <a:lnSpc>
                <a:spcPct val="170000"/>
              </a:lnSpc>
            </a:pPr>
            <a:r>
              <a:rPr lang="en-GB"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“The foraging walks with Anna were a chance to slow down </a:t>
            </a:r>
            <a:endParaRPr lang="en-GB" i="1" dirty="0">
              <a:effectLst/>
              <a:latin typeface="Tahoma" panose="020B0604030504040204" pitchFamily="34" charset="0"/>
              <a:ea typeface="Tahoma" panose="020B0604030504040204" pitchFamily="34" charset="0"/>
              <a:cs typeface="Tahoma" panose="020B0604030504040204" pitchFamily="34" charset="0"/>
            </a:endParaRPr>
          </a:p>
          <a:p>
            <a:pPr>
              <a:lnSpc>
                <a:spcPct val="170000"/>
              </a:lnSpc>
            </a:pPr>
            <a:r>
              <a:rPr lang="en-GB"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and tune in with nature. I was grateful to learn so much </a:t>
            </a:r>
          </a:p>
          <a:p>
            <a:pPr>
              <a:lnSpc>
                <a:spcPct val="170000"/>
              </a:lnSpc>
            </a:pPr>
            <a:r>
              <a:rPr lang="en-GB"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about natural remedies and also to spend time reflecting         </a:t>
            </a:r>
          </a:p>
          <a:p>
            <a:pPr>
              <a:lnSpc>
                <a:spcPct val="170000"/>
              </a:lnSpc>
            </a:pPr>
            <a:r>
              <a:rPr lang="en-GB"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on different </a:t>
            </a:r>
            <a:r>
              <a:rPr lang="en-GB" i="1" dirty="0">
                <a:latin typeface="Tahoma" panose="020B0604030504040204" pitchFamily="34" charset="0"/>
                <a:ea typeface="Tahoma" panose="020B0604030504040204" pitchFamily="34" charset="0"/>
                <a:cs typeface="Tahoma" panose="020B0604030504040204" pitchFamily="34" charset="0"/>
              </a:rPr>
              <a:t> </a:t>
            </a:r>
            <a:r>
              <a:rPr lang="en-GB"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approaches to medicine and health."</a:t>
            </a:r>
            <a:endParaRPr lang="en-GB" i="1" dirty="0">
              <a:effectLst/>
              <a:latin typeface="Tahoma" panose="020B060403050404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101271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5345EF-37AC-7A28-1016-B75CAEDBA7DB}"/>
              </a:ext>
            </a:extLst>
          </p:cNvPr>
          <p:cNvSpPr txBox="1"/>
          <p:nvPr/>
        </p:nvSpPr>
        <p:spPr>
          <a:xfrm>
            <a:off x="632460" y="792480"/>
            <a:ext cx="10927080" cy="5632311"/>
          </a:xfrm>
          <a:prstGeom prst="rect">
            <a:avLst/>
          </a:prstGeom>
          <a:noFill/>
        </p:spPr>
        <p:txBody>
          <a:bodyPr wrap="square" rtlCol="0">
            <a:spAutoFit/>
          </a:bodyPr>
          <a:lstStyle/>
          <a:p>
            <a:r>
              <a:rPr lang="en-GB" sz="1800" i="1" kern="1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I am having a lot more adventures with plants nowadays. When I go for a walk I find myself always looking at all the plants and noticing some that we foraged. I even brought back a whole big bunch of dandelion leaves from my holiday in Italy. I use the recipes we were given and would love to have some more.”  </a:t>
            </a:r>
            <a:endParaRPr lang="en-GB" sz="1800" i="1" kern="100" dirty="0">
              <a:effectLst/>
              <a:latin typeface="Tahoma" panose="020B0604030504040204" pitchFamily="34" charset="0"/>
              <a:ea typeface="Tahoma" panose="020B0604030504040204" pitchFamily="34" charset="0"/>
              <a:cs typeface="Tahoma" panose="020B0604030504040204" pitchFamily="34" charset="0"/>
            </a:endParaRPr>
          </a:p>
          <a:p>
            <a:r>
              <a:rPr lang="en-GB" sz="1800" i="1" kern="1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endParaRPr lang="en-GB" sz="1800" i="1" kern="100" dirty="0">
              <a:effectLst/>
              <a:latin typeface="Tahoma" panose="020B0604030504040204" pitchFamily="34" charset="0"/>
              <a:ea typeface="Tahoma" panose="020B0604030504040204" pitchFamily="34" charset="0"/>
              <a:cs typeface="Tahoma" panose="020B0604030504040204" pitchFamily="34" charset="0"/>
            </a:endParaRPr>
          </a:p>
          <a:p>
            <a:r>
              <a:rPr lang="en-GB" sz="1800" i="1" kern="0" dirty="0">
                <a:solidFill>
                  <a:srgbClr val="000000"/>
                </a:solidFill>
                <a:effectLst/>
                <a:latin typeface="Tahoma" panose="020B0604030504040204" pitchFamily="34" charset="0"/>
                <a:ea typeface="Tahoma" panose="020B0604030504040204" pitchFamily="34" charset="0"/>
                <a:cs typeface="Tahoma" panose="020B0604030504040204" pitchFamily="34" charset="0"/>
              </a:rPr>
              <a:t>“The foraging walks played a big part in my transformation. I learnt how to use things to help my emotional and physical wellbeing. They also got me to go out in nature more often.”</a:t>
            </a:r>
          </a:p>
          <a:p>
            <a:r>
              <a:rPr lang="en-GB" sz="1800" i="1" kern="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endParaRPr lang="en-GB" sz="1800" i="1" kern="100" dirty="0">
              <a:effectLst/>
              <a:latin typeface="Tahoma" panose="020B0604030504040204" pitchFamily="34" charset="0"/>
              <a:ea typeface="Tahoma" panose="020B0604030504040204" pitchFamily="34" charset="0"/>
              <a:cs typeface="Tahoma" panose="020B0604030504040204" pitchFamily="34" charset="0"/>
            </a:endParaRPr>
          </a:p>
          <a:p>
            <a:r>
              <a:rPr lang="en-GB" sz="1800" i="1" kern="0" dirty="0">
                <a:solidFill>
                  <a:srgbClr val="242424"/>
                </a:solidFill>
                <a:effectLst/>
                <a:latin typeface="Tahoma" panose="020B0604030504040204" pitchFamily="34" charset="0"/>
                <a:ea typeface="Tahoma" panose="020B0604030504040204" pitchFamily="34" charset="0"/>
                <a:cs typeface="Tahoma" panose="020B0604030504040204" pitchFamily="34" charset="0"/>
              </a:rPr>
              <a:t>“ “I also enjoyed all our discussions when we sat and enjoyed the lovely smoothies, </a:t>
            </a:r>
            <a:r>
              <a:rPr lang="en-GB" sz="1800" i="1" kern="0" dirty="0" err="1">
                <a:solidFill>
                  <a:srgbClr val="242424"/>
                </a:solidFill>
                <a:effectLst/>
                <a:latin typeface="Tahoma" panose="020B0604030504040204" pitchFamily="34" charset="0"/>
                <a:ea typeface="Tahoma" panose="020B0604030504040204" pitchFamily="34" charset="0"/>
                <a:cs typeface="Tahoma" panose="020B0604030504040204" pitchFamily="34" charset="0"/>
              </a:rPr>
              <a:t>pestos</a:t>
            </a:r>
            <a:r>
              <a:rPr lang="en-GB" sz="1800" i="1" kern="0" dirty="0">
                <a:solidFill>
                  <a:srgbClr val="242424"/>
                </a:solidFill>
                <a:effectLst/>
                <a:latin typeface="Tahoma" panose="020B0604030504040204" pitchFamily="34" charset="0"/>
                <a:ea typeface="Tahoma" panose="020B0604030504040204" pitchFamily="34" charset="0"/>
                <a:cs typeface="Tahoma" panose="020B0604030504040204" pitchFamily="34" charset="0"/>
              </a:rPr>
              <a:t> and teas you had prepared (a very nice surprise)! I think that last session reframed my mind on illnesses and I feel a lot more agency over my body which is a nice feeling.</a:t>
            </a:r>
            <a:r>
              <a:rPr lang="en-GB" sz="1800" i="1" kern="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GB" sz="1800" i="1" kern="0" dirty="0">
                <a:solidFill>
                  <a:srgbClr val="242424"/>
                </a:solidFill>
                <a:effectLst/>
                <a:latin typeface="Tahoma" panose="020B0604030504040204" pitchFamily="34" charset="0"/>
                <a:ea typeface="Tahoma" panose="020B0604030504040204" pitchFamily="34" charset="0"/>
                <a:cs typeface="Tahoma" panose="020B0604030504040204" pitchFamily="34" charset="0"/>
              </a:rPr>
              <a:t>I will continue my foraging journey .”</a:t>
            </a:r>
            <a:endParaRPr lang="en-GB" sz="1800" i="1" kern="100" dirty="0">
              <a:effectLst/>
              <a:latin typeface="Tahoma" panose="020B0604030504040204" pitchFamily="34" charset="0"/>
              <a:ea typeface="Tahoma" panose="020B0604030504040204" pitchFamily="34" charset="0"/>
              <a:cs typeface="Tahoma" panose="020B0604030504040204" pitchFamily="34" charset="0"/>
            </a:endParaRPr>
          </a:p>
          <a:p>
            <a:endParaRPr lang="en-GB" sz="1800" i="1" kern="0" dirty="0">
              <a:effectLst/>
              <a:latin typeface="Tahoma" panose="020B0604030504040204" pitchFamily="34" charset="0"/>
              <a:ea typeface="Tahoma" panose="020B0604030504040204" pitchFamily="34" charset="0"/>
              <a:cs typeface="Tahoma" panose="020B0604030504040204" pitchFamily="34" charset="0"/>
            </a:endParaRPr>
          </a:p>
          <a:p>
            <a:r>
              <a:rPr lang="en-GB" sz="1800" i="1" kern="0" dirty="0">
                <a:effectLst/>
                <a:latin typeface="Tahoma" panose="020B0604030504040204" pitchFamily="34" charset="0"/>
                <a:ea typeface="Tahoma" panose="020B0604030504040204" pitchFamily="34" charset="0"/>
                <a:cs typeface="Tahoma" panose="020B0604030504040204" pitchFamily="34" charset="0"/>
              </a:rPr>
              <a:t>“Foraging helped me to recognise my humble self – in nature.”    </a:t>
            </a:r>
            <a:endParaRPr lang="en-GB" sz="1800" i="1" kern="100" dirty="0">
              <a:effectLst/>
              <a:latin typeface="Tahoma" panose="020B0604030504040204" pitchFamily="34" charset="0"/>
              <a:ea typeface="Tahoma" panose="020B0604030504040204" pitchFamily="34" charset="0"/>
              <a:cs typeface="Tahoma" panose="020B0604030504040204" pitchFamily="34" charset="0"/>
            </a:endParaRPr>
          </a:p>
          <a:p>
            <a:r>
              <a:rPr lang="en-GB" sz="1800" i="1" kern="0" dirty="0">
                <a:effectLst/>
                <a:latin typeface="Tahoma" panose="020B0604030504040204" pitchFamily="34" charset="0"/>
                <a:ea typeface="Tahoma" panose="020B0604030504040204" pitchFamily="34" charset="0"/>
                <a:cs typeface="Tahoma" panose="020B0604030504040204" pitchFamily="34" charset="0"/>
              </a:rPr>
              <a:t> </a:t>
            </a:r>
            <a:endParaRPr lang="en-GB" sz="1800" i="1" kern="100" dirty="0">
              <a:effectLst/>
              <a:latin typeface="Tahoma" panose="020B0604030504040204" pitchFamily="34" charset="0"/>
              <a:ea typeface="Tahoma" panose="020B0604030504040204" pitchFamily="34" charset="0"/>
              <a:cs typeface="Tahoma" panose="020B0604030504040204" pitchFamily="34" charset="0"/>
            </a:endParaRPr>
          </a:p>
          <a:p>
            <a:r>
              <a:rPr lang="en-GB" sz="1800" i="1" kern="0" dirty="0">
                <a:solidFill>
                  <a:srgbClr val="000000"/>
                </a:solidFill>
                <a:effectLst/>
                <a:latin typeface="Tahoma" panose="020B0604030504040204" pitchFamily="34" charset="0"/>
                <a:ea typeface="Tahoma" panose="020B0604030504040204" pitchFamily="34" charset="0"/>
                <a:cs typeface="Tahoma" panose="020B0604030504040204" pitchFamily="34" charset="0"/>
              </a:rPr>
              <a:t>“Getting out into the countryside, feeling more part of nature and feeling reconnected to previous interests in herbs. </a:t>
            </a:r>
            <a:r>
              <a:rPr lang="en-GB" sz="1800" i="1" kern="0" dirty="0">
                <a:effectLst/>
                <a:latin typeface="Tahoma" panose="020B0604030504040204" pitchFamily="34" charset="0"/>
                <a:ea typeface="Tahoma" panose="020B0604030504040204" pitchFamily="34" charset="0"/>
                <a:cs typeface="Tahoma" panose="020B0604030504040204" pitchFamily="34" charset="0"/>
              </a:rPr>
              <a:t> N</a:t>
            </a:r>
            <a:r>
              <a:rPr lang="en-GB" sz="1800" i="1" kern="0" dirty="0">
                <a:solidFill>
                  <a:srgbClr val="000000"/>
                </a:solidFill>
                <a:effectLst/>
                <a:latin typeface="Tahoma" panose="020B0604030504040204" pitchFamily="34" charset="0"/>
                <a:ea typeface="Tahoma" panose="020B0604030504040204" pitchFamily="34" charset="0"/>
                <a:cs typeface="Tahoma" panose="020B0604030504040204" pitchFamily="34" charset="0"/>
              </a:rPr>
              <a:t>ow making herbs part of the diet.  I had given up on things I used to like </a:t>
            </a:r>
            <a:r>
              <a:rPr lang="en-GB" sz="1800" i="1" kern="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ie</a:t>
            </a:r>
            <a:r>
              <a:rPr lang="en-GB" sz="1800" i="1" kern="0" dirty="0">
                <a:solidFill>
                  <a:srgbClr val="000000"/>
                </a:solidFill>
                <a:effectLst/>
                <a:latin typeface="Tahoma" panose="020B0604030504040204" pitchFamily="34" charset="0"/>
                <a:ea typeface="Tahoma" panose="020B0604030504040204" pitchFamily="34" charset="0"/>
                <a:cs typeface="Tahoma" panose="020B0604030504040204" pitchFamily="34" charset="0"/>
              </a:rPr>
              <a:t> using herbs, walking in nature. The programme made me realise it was the right time to bring herbs and animals and a healthy diet into my life. I have had no mouth ulcers during this time.”  </a:t>
            </a:r>
            <a:endParaRPr lang="en-GB" sz="1800" i="1" kern="100" dirty="0">
              <a:effectLst/>
              <a:latin typeface="Tahoma" panose="020B0604030504040204" pitchFamily="34" charset="0"/>
              <a:ea typeface="Tahoma" panose="020B0604030504040204" pitchFamily="34" charset="0"/>
              <a:cs typeface="Tahoma" panose="020B0604030504040204" pitchFamily="34" charset="0"/>
            </a:endParaRP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357856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5C0E03-5B63-6EDE-A27F-C35780547367}"/>
              </a:ext>
            </a:extLst>
          </p:cNvPr>
          <p:cNvSpPr txBox="1"/>
          <p:nvPr/>
        </p:nvSpPr>
        <p:spPr>
          <a:xfrm>
            <a:off x="487681" y="502920"/>
            <a:ext cx="10866119" cy="4524315"/>
          </a:xfrm>
          <a:prstGeom prst="rect">
            <a:avLst/>
          </a:prstGeom>
          <a:noFill/>
        </p:spPr>
        <p:txBody>
          <a:bodyPr wrap="square" rtlCol="0">
            <a:spAutoFit/>
          </a:bodyPr>
          <a:lstStyle/>
          <a:p>
            <a:r>
              <a:rPr lang="en-GB" sz="1800" i="1" kern="0" dirty="0">
                <a:solidFill>
                  <a:srgbClr val="000000"/>
                </a:solidFill>
                <a:effectLst/>
                <a:latin typeface="Tahoma" panose="020B0604030504040204" pitchFamily="34" charset="0"/>
                <a:ea typeface="Tahoma" panose="020B0604030504040204" pitchFamily="34" charset="0"/>
                <a:cs typeface="Tahoma" panose="020B0604030504040204" pitchFamily="34" charset="0"/>
              </a:rPr>
              <a:t>“Foraging was a new experience. Would never have thought of it before.</a:t>
            </a:r>
            <a:endParaRPr lang="en-GB" sz="1800" i="1" kern="100" dirty="0">
              <a:effectLst/>
              <a:latin typeface="Tahoma" panose="020B0604030504040204" pitchFamily="34" charset="0"/>
              <a:ea typeface="Tahoma" panose="020B0604030504040204" pitchFamily="34" charset="0"/>
              <a:cs typeface="Tahoma" panose="020B0604030504040204" pitchFamily="34" charset="0"/>
            </a:endParaRPr>
          </a:p>
          <a:p>
            <a:r>
              <a:rPr lang="en-GB" sz="1800" i="1" kern="0" dirty="0">
                <a:solidFill>
                  <a:srgbClr val="000000"/>
                </a:solidFill>
                <a:effectLst/>
                <a:latin typeface="Tahoma" panose="020B0604030504040204" pitchFamily="34" charset="0"/>
                <a:ea typeface="Tahoma" panose="020B0604030504040204" pitchFamily="34" charset="0"/>
                <a:cs typeface="Tahoma" panose="020B0604030504040204" pitchFamily="34" charset="0"/>
              </a:rPr>
              <a:t>Connection to Nature and to Animals and how important these connections are and have always been.</a:t>
            </a:r>
            <a:endParaRPr lang="en-GB" sz="1800" i="1" kern="100" dirty="0">
              <a:effectLst/>
              <a:latin typeface="Tahoma" panose="020B0604030504040204" pitchFamily="34" charset="0"/>
              <a:ea typeface="Tahoma" panose="020B0604030504040204" pitchFamily="34" charset="0"/>
              <a:cs typeface="Tahoma" panose="020B0604030504040204" pitchFamily="34" charset="0"/>
            </a:endParaRPr>
          </a:p>
          <a:p>
            <a:r>
              <a:rPr lang="en-GB" sz="1800" i="1" kern="0" dirty="0">
                <a:solidFill>
                  <a:srgbClr val="000000"/>
                </a:solidFill>
                <a:effectLst/>
                <a:latin typeface="Tahoma" panose="020B0604030504040204" pitchFamily="34" charset="0"/>
                <a:ea typeface="Tahoma" panose="020B0604030504040204" pitchFamily="34" charset="0"/>
                <a:cs typeface="Tahoma" panose="020B0604030504040204" pitchFamily="34" charset="0"/>
              </a:rPr>
              <a:t>Used ‘to get lost in her life’. Now feels more appreciative of nature.” </a:t>
            </a:r>
            <a:endParaRPr lang="en-GB" sz="1800" i="1" kern="100" dirty="0">
              <a:effectLst/>
              <a:latin typeface="Tahoma" panose="020B0604030504040204" pitchFamily="34" charset="0"/>
              <a:ea typeface="Tahoma" panose="020B0604030504040204" pitchFamily="34" charset="0"/>
              <a:cs typeface="Tahoma" panose="020B0604030504040204" pitchFamily="34" charset="0"/>
            </a:endParaRPr>
          </a:p>
          <a:p>
            <a:r>
              <a:rPr lang="en-GB" sz="1800" i="1" kern="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endParaRPr lang="en-GB" sz="1800" i="1" kern="100" dirty="0">
              <a:effectLst/>
              <a:latin typeface="Tahoma" panose="020B0604030504040204" pitchFamily="34" charset="0"/>
              <a:ea typeface="Tahoma" panose="020B0604030504040204" pitchFamily="34" charset="0"/>
              <a:cs typeface="Tahoma" panose="020B0604030504040204" pitchFamily="34" charset="0"/>
            </a:endParaRPr>
          </a:p>
          <a:p>
            <a:r>
              <a:rPr lang="en-GB" sz="1800" i="1" kern="0" dirty="0">
                <a:effectLst/>
                <a:latin typeface="Tahoma" panose="020B0604030504040204" pitchFamily="34" charset="0"/>
                <a:ea typeface="Tahoma" panose="020B0604030504040204" pitchFamily="34" charset="0"/>
                <a:cs typeface="Tahoma" panose="020B0604030504040204" pitchFamily="34" charset="0"/>
              </a:rPr>
              <a:t>“I rediscovered my creativity that fits my busy lifestyle and my physical health limitations. </a:t>
            </a:r>
            <a:endParaRPr lang="en-GB" sz="1800" i="1" kern="100" dirty="0">
              <a:effectLst/>
              <a:latin typeface="Tahoma" panose="020B0604030504040204" pitchFamily="34" charset="0"/>
              <a:ea typeface="Tahoma" panose="020B0604030504040204" pitchFamily="34" charset="0"/>
              <a:cs typeface="Tahoma" panose="020B0604030504040204" pitchFamily="34" charset="0"/>
            </a:endParaRPr>
          </a:p>
          <a:p>
            <a:r>
              <a:rPr lang="en-GB" sz="1800" i="1" kern="0" dirty="0">
                <a:effectLst/>
                <a:latin typeface="Tahoma" panose="020B0604030504040204" pitchFamily="34" charset="0"/>
                <a:ea typeface="Tahoma" panose="020B0604030504040204" pitchFamily="34" charset="0"/>
                <a:cs typeface="Tahoma" panose="020B0604030504040204" pitchFamily="34" charset="0"/>
              </a:rPr>
              <a:t>I also go out more thanks to the foraging workshops and now know what and where to forage. It was also nice be in a group.”</a:t>
            </a:r>
            <a:endParaRPr lang="en-GB" sz="1800" i="1" kern="100" dirty="0">
              <a:effectLst/>
              <a:latin typeface="Tahoma" panose="020B0604030504040204" pitchFamily="34" charset="0"/>
              <a:ea typeface="Tahoma" panose="020B0604030504040204" pitchFamily="34" charset="0"/>
              <a:cs typeface="Tahoma" panose="020B0604030504040204" pitchFamily="34" charset="0"/>
            </a:endParaRPr>
          </a:p>
          <a:p>
            <a:r>
              <a:rPr lang="en-GB" sz="1800" i="1" kern="0" dirty="0">
                <a:effectLst/>
                <a:latin typeface="Tahoma" panose="020B0604030504040204" pitchFamily="34" charset="0"/>
                <a:ea typeface="Tahoma" panose="020B0604030504040204" pitchFamily="34" charset="0"/>
                <a:cs typeface="Tahoma" panose="020B0604030504040204" pitchFamily="34" charset="0"/>
              </a:rPr>
              <a:t> </a:t>
            </a:r>
            <a:endParaRPr lang="en-GB" sz="1800" i="1" kern="100" dirty="0">
              <a:effectLst/>
              <a:latin typeface="Tahoma" panose="020B0604030504040204" pitchFamily="34" charset="0"/>
              <a:ea typeface="Tahoma" panose="020B0604030504040204" pitchFamily="34" charset="0"/>
              <a:cs typeface="Tahoma" panose="020B0604030504040204" pitchFamily="34" charset="0"/>
            </a:endParaRPr>
          </a:p>
          <a:p>
            <a:r>
              <a:rPr lang="en-GB" sz="1800" i="1" kern="0" dirty="0">
                <a:effectLst/>
                <a:latin typeface="Tahoma" panose="020B0604030504040204" pitchFamily="34" charset="0"/>
                <a:ea typeface="Tahoma" panose="020B0604030504040204" pitchFamily="34" charset="0"/>
                <a:cs typeface="Tahoma" panose="020B0604030504040204" pitchFamily="34" charset="0"/>
              </a:rPr>
              <a:t>“Foraging was lovely and helped me think more about what I put into my body.”</a:t>
            </a:r>
            <a:endParaRPr lang="en-GB" sz="1800" i="1" kern="100" dirty="0">
              <a:effectLst/>
              <a:latin typeface="Tahoma" panose="020B0604030504040204" pitchFamily="34" charset="0"/>
              <a:ea typeface="Tahoma" panose="020B0604030504040204" pitchFamily="34" charset="0"/>
              <a:cs typeface="Tahoma" panose="020B0604030504040204" pitchFamily="34" charset="0"/>
            </a:endParaRPr>
          </a:p>
          <a:p>
            <a:r>
              <a:rPr lang="en-GB" sz="1800" i="1" kern="0" dirty="0">
                <a:effectLst/>
                <a:latin typeface="Tahoma" panose="020B0604030504040204" pitchFamily="34" charset="0"/>
                <a:ea typeface="Tahoma" panose="020B0604030504040204" pitchFamily="34" charset="0"/>
                <a:cs typeface="Tahoma" panose="020B0604030504040204" pitchFamily="34" charset="0"/>
              </a:rPr>
              <a:t> </a:t>
            </a:r>
            <a:endParaRPr lang="en-GB" sz="1800" i="1" kern="100" dirty="0">
              <a:effectLst/>
              <a:latin typeface="Tahoma" panose="020B0604030504040204" pitchFamily="34" charset="0"/>
              <a:ea typeface="Tahoma" panose="020B0604030504040204" pitchFamily="34" charset="0"/>
              <a:cs typeface="Tahoma" panose="020B0604030504040204" pitchFamily="34" charset="0"/>
            </a:endParaRPr>
          </a:p>
          <a:p>
            <a:r>
              <a:rPr lang="en-GB" sz="1800" i="1" dirty="0">
                <a:effectLst/>
                <a:latin typeface="Tahoma" panose="020B0604030504040204" pitchFamily="34" charset="0"/>
                <a:ea typeface="Tahoma" panose="020B0604030504040204" pitchFamily="34" charset="0"/>
                <a:cs typeface="Tahoma" panose="020B0604030504040204" pitchFamily="34" charset="0"/>
              </a:rPr>
              <a:t>“Foraging in nature, feeling free in nature and how my anxiety disappeared. It felt quite cathartic.  The group picnic in nature. </a:t>
            </a:r>
            <a:r>
              <a:rPr lang="en-GB" sz="180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I wouldn’t normally have made the effort to go out as trauma isolate.  </a:t>
            </a:r>
          </a:p>
          <a:p>
            <a:r>
              <a:rPr lang="en-GB" sz="180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Being part of a group made me go foraging. It was all for the greater good of healing through connection.” </a:t>
            </a:r>
            <a:r>
              <a:rPr lang="en-GB" sz="1800" i="1" kern="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endParaRPr lang="en-GB" sz="1800" i="1" kern="100" dirty="0">
              <a:effectLst/>
              <a:latin typeface="Tahoma" panose="020B0604030504040204" pitchFamily="34" charset="0"/>
              <a:ea typeface="Tahoma" panose="020B0604030504040204" pitchFamily="34" charset="0"/>
              <a:cs typeface="Tahoma" panose="020B0604030504040204" pitchFamily="34" charset="0"/>
            </a:endParaRPr>
          </a:p>
          <a:p>
            <a:r>
              <a:rPr lang="en-GB"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777576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45158F-1CD9-5D48-BCDB-B405D833CA97}"/>
              </a:ext>
            </a:extLst>
          </p:cNvPr>
          <p:cNvSpPr txBox="1"/>
          <p:nvPr/>
        </p:nvSpPr>
        <p:spPr>
          <a:xfrm>
            <a:off x="0" y="1"/>
            <a:ext cx="12192000" cy="6832640"/>
          </a:xfrm>
          <a:prstGeom prst="rect">
            <a:avLst/>
          </a:prstGeom>
          <a:noFill/>
        </p:spPr>
        <p:txBody>
          <a:bodyPr wrap="square">
            <a:spAutoFit/>
          </a:bodyPr>
          <a:lstStyle/>
          <a:p>
            <a:pPr algn="ctr"/>
            <a:endParaRPr lang="en-GB" sz="2400" b="1" dirty="0">
              <a:solidFill>
                <a:srgbClr val="000000"/>
              </a:solidFill>
              <a:effectLst/>
              <a:latin typeface="Calibri" panose="020F0502020204030204" pitchFamily="34" charset="0"/>
              <a:ea typeface="Calibri" panose="020F0502020204030204" pitchFamily="34" charset="0"/>
            </a:endParaRPr>
          </a:p>
          <a:p>
            <a:pPr lvl="1" algn="ctr"/>
            <a:r>
              <a:rPr lang="en-GB" sz="3200" b="1" dirty="0">
                <a:solidFill>
                  <a:srgbClr val="3681A5"/>
                </a:solidFill>
                <a:effectLst/>
                <a:latin typeface="Tahoma" panose="020B0604030504040204" pitchFamily="34" charset="0"/>
                <a:ea typeface="Tahoma" panose="020B0604030504040204" pitchFamily="34" charset="0"/>
                <a:cs typeface="Tahoma" panose="020B0604030504040204" pitchFamily="34" charset="0"/>
              </a:rPr>
              <a:t>Learning how plants respond to their environment </a:t>
            </a:r>
          </a:p>
          <a:p>
            <a:pPr lvl="1" algn="ctr"/>
            <a:r>
              <a:rPr lang="en-GB" sz="3200" b="1" dirty="0">
                <a:solidFill>
                  <a:srgbClr val="3681A5"/>
                </a:solidFill>
                <a:effectLst/>
                <a:latin typeface="Tahoma" panose="020B0604030504040204" pitchFamily="34" charset="0"/>
                <a:ea typeface="Tahoma" panose="020B0604030504040204" pitchFamily="34" charset="0"/>
                <a:cs typeface="Tahoma" panose="020B0604030504040204" pitchFamily="34" charset="0"/>
              </a:rPr>
              <a:t>and interact with it</a:t>
            </a:r>
          </a:p>
          <a:p>
            <a:pPr lvl="1"/>
            <a:endParaRPr lang="en-GB" sz="2400" dirty="0">
              <a:solidFill>
                <a:srgbClr val="0B6FA5"/>
              </a:solidFill>
              <a:latin typeface="Tahoma" panose="020B0604030504040204" pitchFamily="34" charset="0"/>
              <a:ea typeface="Tahoma" panose="020B0604030504040204" pitchFamily="34" charset="0"/>
              <a:cs typeface="Tahoma" panose="020B0604030504040204" pitchFamily="34" charset="0"/>
            </a:endParaRPr>
          </a:p>
          <a:p>
            <a:pPr lvl="1"/>
            <a:endParaRPr lang="en-GB" sz="2400" b="1" dirty="0">
              <a:solidFill>
                <a:srgbClr val="0B6FA5"/>
              </a:solidFill>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lvl="1"/>
            <a:r>
              <a:rPr lang="en-GB" sz="2400" b="1" dirty="0">
                <a:solidFill>
                  <a:srgbClr val="0B6FA5"/>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      F</a:t>
            </a:r>
            <a:r>
              <a:rPr lang="en-GB" sz="2400" b="1" dirty="0">
                <a:ln>
                  <a:noFill/>
                </a:ln>
                <a:solidFill>
                  <a:srgbClr val="0B6FA5"/>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ragrances or aromas </a:t>
            </a:r>
          </a:p>
          <a:p>
            <a:pPr lvl="1"/>
            <a:r>
              <a:rPr lang="en-GB" sz="2000" dirty="0">
                <a:solidFill>
                  <a:srgbClr val="000000"/>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       C</a:t>
            </a:r>
            <a:r>
              <a:rPr lang="en-GB" sz="2000" dirty="0">
                <a:ln>
                  <a:noFill/>
                </a:ln>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an affect our mood and behaviour   </a:t>
            </a:r>
            <a:endParaRPr lang="en-GB" sz="2000" dirty="0">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lvl="1"/>
            <a:endParaRPr lang="en-GB" sz="2400" dirty="0">
              <a:ln>
                <a:noFill/>
              </a:ln>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lvl="1"/>
            <a:r>
              <a:rPr lang="en-GB" sz="2400" dirty="0">
                <a:ln>
                  <a:noFill/>
                </a:ln>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Plants </a:t>
            </a:r>
            <a:r>
              <a:rPr lang="en-GB" sz="2400" b="1" dirty="0">
                <a:ln>
                  <a:noFill/>
                </a:ln>
                <a:solidFill>
                  <a:srgbClr val="0B6FA5"/>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effect on air quality </a:t>
            </a:r>
          </a:p>
          <a:p>
            <a:pPr lvl="1"/>
            <a:r>
              <a:rPr lang="en-GB" sz="2000" dirty="0">
                <a:solidFill>
                  <a:srgbClr val="000000"/>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       &amp;</a:t>
            </a:r>
            <a:r>
              <a:rPr lang="en-GB" sz="2000" dirty="0">
                <a:ln>
                  <a:noFill/>
                </a:ln>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the levels of pollutants in the atmosphere</a:t>
            </a:r>
          </a:p>
          <a:p>
            <a:pPr lvl="1"/>
            <a:endParaRPr lang="en-GB" sz="2400" b="1" dirty="0">
              <a:solidFill>
                <a:srgbClr val="0B6FA5"/>
              </a:solidFill>
              <a:effectLst/>
              <a:latin typeface="Tahoma" panose="020B0604030504040204" pitchFamily="34" charset="0"/>
              <a:ea typeface="Tahoma" panose="020B0604030504040204" pitchFamily="34" charset="0"/>
              <a:cs typeface="Tahoma" panose="020B0604030504040204" pitchFamily="34" charset="0"/>
            </a:endParaRPr>
          </a:p>
          <a:p>
            <a:pPr lvl="1"/>
            <a:r>
              <a:rPr lang="en-GB" sz="2400" b="1" dirty="0">
                <a:solidFill>
                  <a:srgbClr val="0B6FA5"/>
                </a:solidFill>
                <a:effectLst/>
                <a:latin typeface="Tahoma" panose="020B0604030504040204" pitchFamily="34" charset="0"/>
                <a:ea typeface="Tahoma" panose="020B0604030504040204" pitchFamily="34" charset="0"/>
                <a:cs typeface="Tahoma" panose="020B0604030504040204" pitchFamily="34" charset="0"/>
              </a:rPr>
              <a:t>      Calming effect</a:t>
            </a:r>
          </a:p>
          <a:p>
            <a:pPr lvl="1"/>
            <a:r>
              <a:rPr lang="en-GB" sz="2000" dirty="0">
                <a:uFill>
                  <a:solidFill>
                    <a:srgbClr val="000000"/>
                  </a:solidFill>
                </a:uFill>
                <a:latin typeface="Tahoma" panose="020B0604030504040204" pitchFamily="34" charset="0"/>
                <a:ea typeface="Tahoma" panose="020B0604030504040204" pitchFamily="34" charset="0"/>
                <a:cs typeface="Tahoma" panose="020B0604030504040204" pitchFamily="34" charset="0"/>
              </a:rPr>
              <a:t>       I</a:t>
            </a:r>
            <a:r>
              <a:rPr lang="en-GB" sz="2000" dirty="0">
                <a:ln>
                  <a:noFill/>
                </a:ln>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nt</a:t>
            </a:r>
            <a:r>
              <a:rPr lang="en-GB" sz="2000" dirty="0">
                <a:ln>
                  <a:noFill/>
                </a:ln>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eracting with plants can help reduce stress </a:t>
            </a:r>
          </a:p>
          <a:p>
            <a:pPr lvl="1"/>
            <a:r>
              <a:rPr lang="en-GB" sz="2000" dirty="0">
                <a:ln>
                  <a:noFill/>
                </a:ln>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a:t>
            </a:r>
            <a:r>
              <a:rPr lang="en-GB" sz="2000" dirty="0">
                <a:solidFill>
                  <a:srgbClr val="000000"/>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nd i</a:t>
            </a:r>
            <a:r>
              <a:rPr lang="en-GB" sz="2000" dirty="0">
                <a:ln>
                  <a:noFill/>
                </a:ln>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mprove mental health</a:t>
            </a:r>
            <a:endParaRPr lang="en-GB" sz="20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lvl="1"/>
            <a:endParaRPr lang="en-GB" sz="2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en-US" sz="2000" dirty="0">
              <a:latin typeface="Tahoma" panose="020B0604030504040204" pitchFamily="34" charset="0"/>
              <a:ea typeface="Tahoma" panose="020B0604030504040204" pitchFamily="34" charset="0"/>
              <a:cs typeface="Tahoma" panose="020B0604030504040204" pitchFamily="34" charset="0"/>
            </a:endParaRPr>
          </a:p>
          <a:p>
            <a:endParaRPr lang="en-US" sz="2000" dirty="0">
              <a:latin typeface="Tahoma" panose="020B0604030504040204" pitchFamily="34" charset="0"/>
              <a:ea typeface="Tahoma" panose="020B0604030504040204" pitchFamily="34" charset="0"/>
              <a:cs typeface="Tahoma" panose="020B0604030504040204" pitchFamily="34" charset="0"/>
            </a:endParaRPr>
          </a:p>
          <a:p>
            <a:endParaRPr lang="en-US" sz="2000"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pic>
        <p:nvPicPr>
          <p:cNvPr id="2" name="Picture 1">
            <a:extLst>
              <a:ext uri="{FF2B5EF4-FFF2-40B4-BE49-F238E27FC236}">
                <a16:creationId xmlns:a16="http://schemas.microsoft.com/office/drawing/2014/main" id="{CF5E556A-C1C6-313D-A193-20CA0045A6D6}"/>
              </a:ext>
            </a:extLst>
          </p:cNvPr>
          <p:cNvPicPr>
            <a:picLocks noChangeAspect="1"/>
          </p:cNvPicPr>
          <p:nvPr/>
        </p:nvPicPr>
        <p:blipFill rotWithShape="1">
          <a:blip r:embed="rId3"/>
          <a:srcRect t="12641" r="3" b="3"/>
          <a:stretch/>
        </p:blipFill>
        <p:spPr>
          <a:xfrm>
            <a:off x="6461647" y="1488753"/>
            <a:ext cx="2956094" cy="2853470"/>
          </a:xfrm>
          <a:custGeom>
            <a:avLst/>
            <a:gdLst/>
            <a:ahLst/>
            <a:cxnLst/>
            <a:rect l="l" t="t" r="r" b="b"/>
            <a:pathLst>
              <a:path w="4317456" h="4167581">
                <a:moveTo>
                  <a:pt x="1372466" y="0"/>
                </a:moveTo>
                <a:lnTo>
                  <a:pt x="2944990" y="0"/>
                </a:lnTo>
                <a:lnTo>
                  <a:pt x="2999002" y="19769"/>
                </a:lnTo>
                <a:cubicBezTo>
                  <a:pt x="3773802" y="347482"/>
                  <a:pt x="4317456" y="1114680"/>
                  <a:pt x="4317456" y="2008853"/>
                </a:cubicBezTo>
                <a:cubicBezTo>
                  <a:pt x="4317456" y="3201085"/>
                  <a:pt x="3350960" y="4167581"/>
                  <a:pt x="2158728" y="4167581"/>
                </a:cubicBezTo>
                <a:cubicBezTo>
                  <a:pt x="966497" y="4167581"/>
                  <a:pt x="0" y="3201085"/>
                  <a:pt x="0" y="2008853"/>
                </a:cubicBezTo>
                <a:cubicBezTo>
                  <a:pt x="0" y="1114680"/>
                  <a:pt x="543654" y="347482"/>
                  <a:pt x="1318454" y="19769"/>
                </a:cubicBezTo>
                <a:close/>
              </a:path>
            </a:pathLst>
          </a:custGeom>
        </p:spPr>
      </p:pic>
      <p:pic>
        <p:nvPicPr>
          <p:cNvPr id="6" name="Picture 5">
            <a:extLst>
              <a:ext uri="{FF2B5EF4-FFF2-40B4-BE49-F238E27FC236}">
                <a16:creationId xmlns:a16="http://schemas.microsoft.com/office/drawing/2014/main" id="{DD6797C5-655A-6EBB-2B30-9525AC44B2B5}"/>
              </a:ext>
            </a:extLst>
          </p:cNvPr>
          <p:cNvPicPr>
            <a:picLocks noChangeAspect="1"/>
          </p:cNvPicPr>
          <p:nvPr/>
        </p:nvPicPr>
        <p:blipFill rotWithShape="1">
          <a:blip r:embed="rId4"/>
          <a:srcRect t="3257" r="2" b="1234"/>
          <a:stretch/>
        </p:blipFill>
        <p:spPr>
          <a:xfrm>
            <a:off x="8538159" y="3539431"/>
            <a:ext cx="3238727" cy="2915488"/>
          </a:xfrm>
          <a:custGeom>
            <a:avLst/>
            <a:gdLst/>
            <a:ahLst/>
            <a:cxnLst/>
            <a:rect l="l" t="t" r="r" b="b"/>
            <a:pathLst>
              <a:path w="3238727" h="2915488">
                <a:moveTo>
                  <a:pt x="1619364" y="0"/>
                </a:moveTo>
                <a:cubicBezTo>
                  <a:pt x="2513714" y="0"/>
                  <a:pt x="3238727" y="725014"/>
                  <a:pt x="3238727" y="1619364"/>
                </a:cubicBezTo>
                <a:cubicBezTo>
                  <a:pt x="3238727" y="2122436"/>
                  <a:pt x="3009328" y="2571928"/>
                  <a:pt x="2649429" y="2868943"/>
                </a:cubicBezTo>
                <a:lnTo>
                  <a:pt x="2587186" y="2915488"/>
                </a:lnTo>
                <a:lnTo>
                  <a:pt x="651541" y="2915488"/>
                </a:lnTo>
                <a:lnTo>
                  <a:pt x="589298" y="2868943"/>
                </a:lnTo>
                <a:cubicBezTo>
                  <a:pt x="229399" y="2571928"/>
                  <a:pt x="0" y="2122436"/>
                  <a:pt x="0" y="1619364"/>
                </a:cubicBezTo>
                <a:cubicBezTo>
                  <a:pt x="0" y="725014"/>
                  <a:pt x="725014" y="0"/>
                  <a:pt x="1619364" y="0"/>
                </a:cubicBezTo>
                <a:close/>
              </a:path>
            </a:pathLst>
          </a:custGeom>
        </p:spPr>
      </p:pic>
    </p:spTree>
    <p:extLst>
      <p:ext uri="{BB962C8B-B14F-4D97-AF65-F5344CB8AC3E}">
        <p14:creationId xmlns:p14="http://schemas.microsoft.com/office/powerpoint/2010/main" val="4253535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B6E638C-0130-0742-E5F2-AF358A4F3769}"/>
              </a:ext>
            </a:extLst>
          </p:cNvPr>
          <p:cNvPicPr>
            <a:picLocks noChangeAspect="1"/>
          </p:cNvPicPr>
          <p:nvPr/>
        </p:nvPicPr>
        <p:blipFill rotWithShape="1">
          <a:blip r:embed="rId3"/>
          <a:srcRect r="-3" b="10354"/>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7" name="Picture 6">
            <a:extLst>
              <a:ext uri="{FF2B5EF4-FFF2-40B4-BE49-F238E27FC236}">
                <a16:creationId xmlns:a16="http://schemas.microsoft.com/office/drawing/2014/main" id="{024EF580-0762-DC60-7CB7-70474B45E85E}"/>
              </a:ext>
            </a:extLst>
          </p:cNvPr>
          <p:cNvPicPr>
            <a:picLocks noChangeAspect="1"/>
          </p:cNvPicPr>
          <p:nvPr/>
        </p:nvPicPr>
        <p:blipFill rotWithShape="1">
          <a:blip r:embed="rId4"/>
          <a:srcRect t="6866" r="-1" b="-1"/>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6" name="Picture 5">
            <a:extLst>
              <a:ext uri="{FF2B5EF4-FFF2-40B4-BE49-F238E27FC236}">
                <a16:creationId xmlns:a16="http://schemas.microsoft.com/office/drawing/2014/main" id="{566ED080-F9A5-F385-873B-87EF175F989D}"/>
              </a:ext>
            </a:extLst>
          </p:cNvPr>
          <p:cNvPicPr>
            <a:picLocks noChangeAspect="1"/>
          </p:cNvPicPr>
          <p:nvPr/>
        </p:nvPicPr>
        <p:blipFill rotWithShape="1">
          <a:blip r:embed="rId5"/>
          <a:srcRect r="-2" b="13264"/>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17"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70C483F-BC1E-1D0C-3424-6894D74CABBB}"/>
              </a:ext>
            </a:extLst>
          </p:cNvPr>
          <p:cNvSpPr txBox="1"/>
          <p:nvPr/>
        </p:nvSpPr>
        <p:spPr>
          <a:xfrm>
            <a:off x="222582" y="4570996"/>
            <a:ext cx="3926299" cy="1703830"/>
          </a:xfrm>
          <a:prstGeom prst="rect">
            <a:avLst/>
          </a:prstGeom>
        </p:spPr>
        <p:txBody>
          <a:bodyPr vert="horz" lIns="91440" tIns="45720" rIns="91440" bIns="45720" rtlCol="0" anchor="ctr">
            <a:normAutofit/>
          </a:bodyPr>
          <a:lstStyle/>
          <a:p>
            <a:pPr defTabSz="914400">
              <a:lnSpc>
                <a:spcPct val="90000"/>
              </a:lnSpc>
              <a:spcAft>
                <a:spcPts val="600"/>
              </a:spcAft>
            </a:pPr>
            <a:r>
              <a:rPr lang="en-US" i="1" dirty="0">
                <a:latin typeface="Arial" panose="020B0604020202020204" pitchFamily="34" charset="0"/>
                <a:cs typeface="Arial" panose="020B0604020202020204" pitchFamily="34" charset="0"/>
              </a:rPr>
              <a:t>“ Walking into my kitchen in the morning, seeing, smelling and touching the Lemon Balm plant opens something up in me, makes me feel calm and grateful. It also gives me something to take care of.”</a:t>
            </a:r>
          </a:p>
        </p:txBody>
      </p:sp>
      <p:sp>
        <p:nvSpPr>
          <p:cNvPr id="12" name="TextBox 11">
            <a:extLst>
              <a:ext uri="{FF2B5EF4-FFF2-40B4-BE49-F238E27FC236}">
                <a16:creationId xmlns:a16="http://schemas.microsoft.com/office/drawing/2014/main" id="{4A3AF469-D418-EC9E-6D2C-D330C1B3FAB7}"/>
              </a:ext>
            </a:extLst>
          </p:cNvPr>
          <p:cNvSpPr txBox="1"/>
          <p:nvPr/>
        </p:nvSpPr>
        <p:spPr>
          <a:xfrm>
            <a:off x="4495800" y="4645671"/>
            <a:ext cx="7345602" cy="1600438"/>
          </a:xfrm>
          <a:prstGeom prst="rect">
            <a:avLst/>
          </a:prstGeom>
          <a:noFill/>
        </p:spPr>
        <p:txBody>
          <a:bodyPr wrap="square" rtlCol="0">
            <a:spAutoFit/>
          </a:bodyPr>
          <a:lstStyle/>
          <a:p>
            <a:pPr algn="l"/>
            <a:r>
              <a:rPr lang="en-US" dirty="0"/>
              <a:t> </a:t>
            </a:r>
            <a:r>
              <a:rPr lang="en-GB" sz="2000" b="0" i="0" dirty="0">
                <a:solidFill>
                  <a:srgbClr val="202124"/>
                </a:solidFill>
                <a:effectLst/>
                <a:latin typeface="Arial" panose="020B0604020202020204" pitchFamily="34" charset="0"/>
                <a:cs typeface="Arial" panose="020B0604020202020204" pitchFamily="34" charset="0"/>
              </a:rPr>
              <a:t>Nature </a:t>
            </a:r>
            <a:r>
              <a:rPr lang="en-GB" sz="2000" b="1" i="0" dirty="0">
                <a:solidFill>
                  <a:srgbClr val="202124"/>
                </a:solidFill>
                <a:effectLst/>
                <a:latin typeface="Arial" panose="020B0604020202020204" pitchFamily="34" charset="0"/>
                <a:cs typeface="Arial" panose="020B0604020202020204" pitchFamily="34" charset="0"/>
              </a:rPr>
              <a:t>provides many lifelong benefits across physical health, emotional health and mental health.</a:t>
            </a:r>
            <a:r>
              <a:rPr lang="en-GB" sz="2000" b="0" i="0" dirty="0">
                <a:solidFill>
                  <a:srgbClr val="000000"/>
                </a:solidFill>
                <a:effectLst/>
                <a:latin typeface="Arial" panose="020B0604020202020204" pitchFamily="34" charset="0"/>
                <a:cs typeface="Arial" panose="020B0604020202020204" pitchFamily="34" charset="0"/>
              </a:rPr>
              <a:t> </a:t>
            </a:r>
          </a:p>
          <a:p>
            <a:pPr algn="l"/>
            <a:r>
              <a:rPr lang="en-GB" sz="2000" b="0" i="0" dirty="0">
                <a:solidFill>
                  <a:srgbClr val="000000"/>
                </a:solidFill>
                <a:effectLst/>
                <a:latin typeface="Arial" panose="020B0604020202020204" pitchFamily="34" charset="0"/>
                <a:cs typeface="Arial" panose="020B0604020202020204" pitchFamily="34" charset="0"/>
              </a:rPr>
              <a:t>Nature experiences can help children understand the interconnectedness of our beautiful earth.</a:t>
            </a:r>
            <a:endParaRPr lang="en-GB" sz="2000" b="1" i="0" dirty="0">
              <a:solidFill>
                <a:srgbClr val="202124"/>
              </a:solidFill>
              <a:effectLst/>
              <a:latin typeface="Arial" panose="020B0604020202020204" pitchFamily="34" charset="0"/>
              <a:cs typeface="Arial" panose="020B0604020202020204" pitchFamily="34" charset="0"/>
            </a:endParaRPr>
          </a:p>
          <a:p>
            <a:pPr algn="l"/>
            <a:endParaRPr lang="en-US" dirty="0"/>
          </a:p>
        </p:txBody>
      </p:sp>
    </p:spTree>
    <p:extLst>
      <p:ext uri="{BB962C8B-B14F-4D97-AF65-F5344CB8AC3E}">
        <p14:creationId xmlns:p14="http://schemas.microsoft.com/office/powerpoint/2010/main" val="2299930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AD5F0F-EF01-F1FB-94B0-3EFFE5E521D6}"/>
              </a:ext>
            </a:extLst>
          </p:cNvPr>
          <p:cNvSpPr txBox="1"/>
          <p:nvPr/>
        </p:nvSpPr>
        <p:spPr>
          <a:xfrm>
            <a:off x="0" y="-18288"/>
            <a:ext cx="12192000" cy="6894195"/>
          </a:xfrm>
          <a:prstGeom prst="rect">
            <a:avLst/>
          </a:prstGeom>
          <a:noFill/>
        </p:spPr>
        <p:txBody>
          <a:bodyPr wrap="square" rtlCol="0">
            <a:spAutoFit/>
          </a:bodyPr>
          <a:lstStyle/>
          <a:p>
            <a:pPr lvl="2" algn="ctr"/>
            <a:endParaRPr lang="en-US" sz="2400" b="1" dirty="0"/>
          </a:p>
          <a:p>
            <a:pPr lvl="2" algn="ctr"/>
            <a:r>
              <a:rPr lang="en-US" sz="3200" b="1" dirty="0">
                <a:solidFill>
                  <a:srgbClr val="0B6FA5"/>
                </a:solidFill>
                <a:latin typeface="Tahoma" panose="020B0604030504040204" pitchFamily="34" charset="0"/>
                <a:ea typeface="Tahoma" panose="020B0604030504040204" pitchFamily="34" charset="0"/>
                <a:cs typeface="Tahoma" panose="020B0604030504040204" pitchFamily="34" charset="0"/>
              </a:rPr>
              <a:t>Our opportunity: Compassion</a:t>
            </a:r>
          </a:p>
          <a:p>
            <a:pPr lvl="2" algn="ctr"/>
            <a:endParaRPr lang="en-US" i="1" dirty="0">
              <a:latin typeface="Tahoma" panose="020B0604030504040204" pitchFamily="34" charset="0"/>
              <a:ea typeface="Tahoma" panose="020B0604030504040204" pitchFamily="34" charset="0"/>
              <a:cs typeface="Tahoma" panose="020B0604030504040204" pitchFamily="34" charset="0"/>
            </a:endParaRPr>
          </a:p>
          <a:p>
            <a:pPr lvl="2"/>
            <a:r>
              <a:rPr lang="en-US" sz="2800" i="1" dirty="0">
                <a:latin typeface="Tahoma" panose="020B0604030504040204" pitchFamily="34" charset="0"/>
                <a:ea typeface="Tahoma" panose="020B0604030504040204" pitchFamily="34" charset="0"/>
                <a:cs typeface="Tahoma" panose="020B0604030504040204" pitchFamily="34" charset="0"/>
              </a:rPr>
              <a:t>“Only when compassion is present will people allow themselves to </a:t>
            </a:r>
          </a:p>
          <a:p>
            <a:pPr lvl="2"/>
            <a:r>
              <a:rPr lang="en-US" sz="2800" i="1" dirty="0">
                <a:latin typeface="Tahoma" panose="020B0604030504040204" pitchFamily="34" charset="0"/>
                <a:ea typeface="Tahoma" panose="020B0604030504040204" pitchFamily="34" charset="0"/>
                <a:cs typeface="Tahoma" panose="020B0604030504040204" pitchFamily="34" charset="0"/>
              </a:rPr>
              <a:t> see the truth.”  </a:t>
            </a:r>
            <a:r>
              <a:rPr lang="en-US" sz="2000" dirty="0">
                <a:latin typeface="Tahoma" panose="020B0604030504040204" pitchFamily="34" charset="0"/>
                <a:ea typeface="Tahoma" panose="020B0604030504040204" pitchFamily="34" charset="0"/>
                <a:cs typeface="Tahoma" panose="020B0604030504040204" pitchFamily="34" charset="0"/>
              </a:rPr>
              <a:t>Gabor </a:t>
            </a:r>
            <a:r>
              <a:rPr lang="en-US" sz="2000" dirty="0" err="1">
                <a:latin typeface="Tahoma" panose="020B0604030504040204" pitchFamily="34" charset="0"/>
                <a:ea typeface="Tahoma" panose="020B0604030504040204" pitchFamily="34" charset="0"/>
                <a:cs typeface="Tahoma" panose="020B0604030504040204" pitchFamily="34" charset="0"/>
              </a:rPr>
              <a:t>Maté</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1200" dirty="0">
                <a:latin typeface="Tahoma" panose="020B0604030504040204" pitchFamily="34" charset="0"/>
                <a:ea typeface="Tahoma" panose="020B0604030504040204" pitchFamily="34" charset="0"/>
                <a:cs typeface="Tahoma" panose="020B0604030504040204" pitchFamily="34" charset="0"/>
              </a:rPr>
              <a:t>(1)   </a:t>
            </a:r>
            <a:r>
              <a:rPr lang="en-US" sz="2000" dirty="0">
                <a:latin typeface="Tahoma" panose="020B0604030504040204" pitchFamily="34" charset="0"/>
                <a:ea typeface="Tahoma" panose="020B0604030504040204" pitchFamily="34" charset="0"/>
                <a:cs typeface="Tahoma" panose="020B0604030504040204" pitchFamily="34" charset="0"/>
              </a:rPr>
              <a:t>   Passion = suffering; com = with</a:t>
            </a:r>
          </a:p>
          <a:p>
            <a:pPr marL="914400" marR="0" lvl="2"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914400" marR="0" lvl="2" indent="0" algn="l" defTabSz="4572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lvl="2">
              <a:defRPr/>
            </a:pPr>
            <a:r>
              <a:rPr lang="en-US" sz="2400" b="1" dirty="0">
                <a:latin typeface="Tahoma" panose="020B0604030504040204" pitchFamily="34" charset="0"/>
                <a:ea typeface="Tahoma" panose="020B0604030504040204" pitchFamily="34" charset="0"/>
                <a:cs typeface="Tahoma" panose="020B0604030504040204" pitchFamily="34" charset="0"/>
              </a:rPr>
              <a:t>5 levels of Compassion - </a:t>
            </a:r>
            <a:r>
              <a:rPr lang="en-GB" sz="2400" b="1" i="0" dirty="0">
                <a:solidFill>
                  <a:srgbClr val="0F0F0F"/>
                </a:solidFill>
                <a:effectLst/>
                <a:latin typeface="Tahoma" panose="020B0604030504040204" pitchFamily="34" charset="0"/>
                <a:ea typeface="Tahoma" panose="020B0604030504040204" pitchFamily="34" charset="0"/>
                <a:cs typeface="Tahoma" panose="020B0604030504040204" pitchFamily="34" charset="0"/>
              </a:rPr>
              <a:t>Dr Gabor </a:t>
            </a:r>
            <a:r>
              <a:rPr lang="en-GB" sz="2400" b="1" i="0" dirty="0" err="1">
                <a:solidFill>
                  <a:srgbClr val="0F0F0F"/>
                </a:solidFill>
                <a:effectLst/>
                <a:latin typeface="Tahoma" panose="020B0604030504040204" pitchFamily="34" charset="0"/>
                <a:ea typeface="Tahoma" panose="020B0604030504040204" pitchFamily="34" charset="0"/>
                <a:cs typeface="Tahoma" panose="020B0604030504040204" pitchFamily="34" charset="0"/>
              </a:rPr>
              <a:t>Maté</a:t>
            </a:r>
            <a:r>
              <a:rPr lang="en-GB" sz="2400" b="1" dirty="0">
                <a:solidFill>
                  <a:srgbClr val="0F0F0F"/>
                </a:solidFill>
                <a:latin typeface="Tahoma" panose="020B0604030504040204" pitchFamily="34" charset="0"/>
                <a:ea typeface="Tahoma" panose="020B0604030504040204" pitchFamily="34" charset="0"/>
                <a:cs typeface="Tahoma" panose="020B0604030504040204" pitchFamily="34" charset="0"/>
              </a:rPr>
              <a:t> </a:t>
            </a:r>
            <a:r>
              <a:rPr lang="en-US" sz="1200" dirty="0">
                <a:latin typeface="Tahoma" panose="020B0604030504040204" pitchFamily="34" charset="0"/>
                <a:ea typeface="Tahoma" panose="020B0604030504040204" pitchFamily="34" charset="0"/>
                <a:cs typeface="Tahoma" panose="020B0604030504040204" pitchFamily="34" charset="0"/>
              </a:rPr>
              <a:t>(2)  </a:t>
            </a:r>
          </a:p>
          <a:p>
            <a:pPr lvl="2">
              <a:defRPr/>
            </a:pPr>
            <a:endParaRPr lang="en-US" sz="2400" dirty="0">
              <a:latin typeface="Tahoma" panose="020B0604030504040204" pitchFamily="34" charset="0"/>
              <a:ea typeface="Tahoma" panose="020B0604030504040204" pitchFamily="34" charset="0"/>
              <a:cs typeface="Tahoma" panose="020B0604030504040204" pitchFamily="34" charset="0"/>
            </a:endParaRPr>
          </a:p>
          <a:p>
            <a:pPr marL="1257300" lvl="2" indent="-3429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Empathy is not enough, understanding what happened is important</a:t>
            </a:r>
          </a:p>
          <a:p>
            <a:pPr marL="1257300" lvl="2" indent="-3429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Whenever there is tension, it requires attention</a:t>
            </a:r>
          </a:p>
          <a:p>
            <a:pPr marL="1257300" lvl="2" indent="-3429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Truth is important, powerful and liberating</a:t>
            </a:r>
          </a:p>
          <a:p>
            <a:pPr marL="1257300" lvl="2" indent="-3429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Do what matters and don’t be attached to the outcome</a:t>
            </a:r>
          </a:p>
          <a:p>
            <a:pPr marL="1257300" lvl="2" indent="-3429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Seeing everyone for the full human being and the potential they really are</a:t>
            </a:r>
          </a:p>
          <a:p>
            <a:pPr lvl="2"/>
            <a:endParaRPr lang="en-GB" sz="800" dirty="0">
              <a:solidFill>
                <a:srgbClr val="000000"/>
              </a:solidFill>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lvl="2"/>
            <a:endParaRPr lang="en-GB" sz="800" dirty="0">
              <a:ln>
                <a:noFill/>
              </a:ln>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lvl="2"/>
            <a:endParaRPr lang="en-GB" sz="800" dirty="0">
              <a:ln>
                <a:noFill/>
              </a:ln>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lvl="2"/>
            <a:endParaRPr lang="en-GB" sz="800" dirty="0">
              <a:ln>
                <a:noFill/>
              </a:ln>
              <a:solidFill>
                <a:srgbClr val="000000"/>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lvl="2"/>
            <a:endParaRPr lang="en-GB" sz="800" dirty="0">
              <a:ln>
                <a:noFill/>
              </a:ln>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marL="1257300" lvl="2" indent="-342900">
              <a:buAutoNum type="arabicParenBoth"/>
            </a:pPr>
            <a:r>
              <a:rPr lang="en-GB" sz="1600" dirty="0">
                <a:ln>
                  <a:noFill/>
                </a:ln>
                <a:effectLst/>
                <a:uFill>
                  <a:solidFill>
                    <a:srgbClr val="000000"/>
                  </a:solidFill>
                </a:u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https://drgabormate.com/</a:t>
            </a:r>
          </a:p>
          <a:p>
            <a:pPr marL="1257300" lvl="2" indent="-342900">
              <a:buFontTx/>
              <a:buAutoNum type="arabicParenBoth"/>
            </a:pPr>
            <a:r>
              <a:rPr lang="en-US" sz="1600" dirty="0">
                <a:uFill>
                  <a:solidFill>
                    <a:srgbClr val="000000"/>
                  </a:solidFill>
                </a:uFill>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https://youtu.be/uzrqbrWLBaM</a:t>
            </a:r>
            <a:endParaRPr lang="en-US" sz="1600" dirty="0">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lvl="2"/>
            <a:endParaRPr lang="en-US" sz="1600" dirty="0">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lvl="2"/>
            <a:endParaRPr lang="en-GB" sz="1600" dirty="0">
              <a:ln>
                <a:noFill/>
              </a:ln>
              <a:solidFill>
                <a:schemeClr val="tx1">
                  <a:lumMod val="95000"/>
                  <a:lumOff val="5000"/>
                </a:schemeClr>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44714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D1BE499-383E-A133-5601-6ADF7198A3A2}"/>
              </a:ext>
            </a:extLst>
          </p:cNvPr>
          <p:cNvSpPr txBox="1"/>
          <p:nvPr/>
        </p:nvSpPr>
        <p:spPr>
          <a:xfrm>
            <a:off x="658620" y="248890"/>
            <a:ext cx="10795973" cy="1109630"/>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200" b="1" kern="1200" dirty="0">
                <a:solidFill>
                  <a:srgbClr val="0B6FA5"/>
                </a:solidFill>
                <a:effectLst/>
                <a:latin typeface="Tahoma" panose="020B0604030504040204" pitchFamily="34" charset="0"/>
                <a:ea typeface="Tahoma" panose="020B0604030504040204" pitchFamily="34" charset="0"/>
                <a:cs typeface="Tahoma" panose="020B0604030504040204" pitchFamily="34" charset="0"/>
              </a:rPr>
              <a:t>Healing Trauma &amp; </a:t>
            </a:r>
          </a:p>
          <a:p>
            <a:pPr algn="ctr" defTabSz="914400">
              <a:lnSpc>
                <a:spcPct val="90000"/>
              </a:lnSpc>
              <a:spcBef>
                <a:spcPct val="0"/>
              </a:spcBef>
              <a:spcAft>
                <a:spcPts val="600"/>
              </a:spcAft>
            </a:pPr>
            <a:r>
              <a:rPr lang="en-US" sz="3200" b="1" kern="1200" dirty="0">
                <a:solidFill>
                  <a:srgbClr val="0B6FA5"/>
                </a:solidFill>
                <a:effectLst/>
                <a:latin typeface="Tahoma" panose="020B0604030504040204" pitchFamily="34" charset="0"/>
                <a:ea typeface="Tahoma" panose="020B0604030504040204" pitchFamily="34" charset="0"/>
                <a:cs typeface="Tahoma" panose="020B0604030504040204" pitchFamily="34" charset="0"/>
              </a:rPr>
              <a:t>How the Body Keeps the Score</a:t>
            </a:r>
            <a:endParaRPr lang="en-US" sz="3200" kern="1200" dirty="0">
              <a:solidFill>
                <a:srgbClr val="0B6FA5"/>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ECB0079-B712-9293-3B13-BB620E5E6CFD}"/>
              </a:ext>
            </a:extLst>
          </p:cNvPr>
          <p:cNvSpPr txBox="1"/>
          <p:nvPr/>
        </p:nvSpPr>
        <p:spPr>
          <a:xfrm>
            <a:off x="274320" y="2203079"/>
            <a:ext cx="5817709" cy="4654286"/>
          </a:xfrm>
          <a:prstGeom prst="rect">
            <a:avLst/>
          </a:prstGeom>
        </p:spPr>
        <p:txBody>
          <a:bodyPr vert="horz" lIns="91440" tIns="45720" rIns="91440" bIns="45720" rtlCol="0" anchor="ctr">
            <a:normAutofit fontScale="25000" lnSpcReduction="20000"/>
          </a:bodyPr>
          <a:lstStyle/>
          <a:p>
            <a:pPr marL="228600" lvl="1" defTabSz="914400">
              <a:lnSpc>
                <a:spcPct val="120000"/>
              </a:lnSpc>
              <a:spcAft>
                <a:spcPts val="600"/>
              </a:spcAft>
            </a:pPr>
            <a:endParaRPr lang="en-US" sz="3200" i="1" dirty="0">
              <a:latin typeface="Tahoma" panose="020B0604030504040204" pitchFamily="34" charset="0"/>
              <a:ea typeface="Tahoma" panose="020B0604030504040204" pitchFamily="34" charset="0"/>
              <a:cs typeface="Tahoma" panose="020B0604030504040204" pitchFamily="34" charset="0"/>
            </a:endParaRPr>
          </a:p>
          <a:p>
            <a:pPr marL="228600" lvl="1" defTabSz="914400">
              <a:lnSpc>
                <a:spcPct val="120000"/>
              </a:lnSpc>
              <a:spcAft>
                <a:spcPts val="600"/>
              </a:spcAft>
            </a:pPr>
            <a:endParaRPr lang="en-US" sz="3200" i="1" dirty="0">
              <a:latin typeface="Tahoma" panose="020B0604030504040204" pitchFamily="34" charset="0"/>
              <a:ea typeface="Tahoma" panose="020B0604030504040204" pitchFamily="34" charset="0"/>
              <a:cs typeface="Tahoma" panose="020B0604030504040204" pitchFamily="34" charset="0"/>
            </a:endParaRPr>
          </a:p>
          <a:p>
            <a:pPr marL="228600" lvl="1" defTabSz="914400">
              <a:lnSpc>
                <a:spcPct val="120000"/>
              </a:lnSpc>
              <a:spcAft>
                <a:spcPts val="600"/>
              </a:spcAft>
            </a:pPr>
            <a:endParaRPr lang="en-US" sz="11200" i="1" dirty="0">
              <a:latin typeface="Tahoma" panose="020B0604030504040204" pitchFamily="34" charset="0"/>
              <a:ea typeface="Tahoma" panose="020B0604030504040204" pitchFamily="34" charset="0"/>
              <a:cs typeface="Tahoma" panose="020B0604030504040204" pitchFamily="34" charset="0"/>
            </a:endParaRPr>
          </a:p>
          <a:p>
            <a:pPr marL="228600" lvl="1" defTabSz="914400">
              <a:lnSpc>
                <a:spcPct val="120000"/>
              </a:lnSpc>
              <a:spcAft>
                <a:spcPts val="600"/>
              </a:spcAft>
            </a:pPr>
            <a:r>
              <a:rPr lang="en-US" sz="11200" i="1" dirty="0">
                <a:latin typeface="Tahoma" panose="020B0604030504040204" pitchFamily="34" charset="0"/>
                <a:ea typeface="Tahoma" panose="020B0604030504040204" pitchFamily="34" charset="0"/>
                <a:cs typeface="Tahoma" panose="020B0604030504040204" pitchFamily="34" charset="0"/>
              </a:rPr>
              <a:t>“</a:t>
            </a:r>
            <a:r>
              <a:rPr lang="en-US" sz="11200" i="1" dirty="0">
                <a:effectLst/>
                <a:latin typeface="Tahoma" panose="020B0604030504040204" pitchFamily="34" charset="0"/>
                <a:ea typeface="Tahoma" panose="020B0604030504040204" pitchFamily="34" charset="0"/>
                <a:cs typeface="Tahoma" panose="020B0604030504040204" pitchFamily="34" charset="0"/>
              </a:rPr>
              <a:t>Getting to know this being that is me, to get to know what different things mean, to actually have  a relationship to that creature who I am and to be very aware of what feeling uptight feels like and how I change it.”  </a:t>
            </a:r>
          </a:p>
          <a:p>
            <a:pPr marL="228600" lvl="1" defTabSz="914400">
              <a:lnSpc>
                <a:spcPct val="120000"/>
              </a:lnSpc>
              <a:spcAft>
                <a:spcPts val="600"/>
              </a:spcAft>
            </a:pPr>
            <a:endParaRPr lang="en-US" sz="11200" i="1" dirty="0">
              <a:effectLst/>
              <a:latin typeface="Tahoma" panose="020B0604030504040204" pitchFamily="34" charset="0"/>
              <a:ea typeface="Tahoma" panose="020B0604030504040204" pitchFamily="34" charset="0"/>
              <a:cs typeface="Tahoma" panose="020B0604030504040204" pitchFamily="34" charset="0"/>
            </a:endParaRPr>
          </a:p>
          <a:p>
            <a:pPr marL="228600" lvl="1" defTabSz="914400">
              <a:lnSpc>
                <a:spcPct val="120000"/>
              </a:lnSpc>
              <a:spcAft>
                <a:spcPts val="600"/>
              </a:spcAft>
            </a:pPr>
            <a:r>
              <a:rPr lang="en-US" sz="8800" b="1" dirty="0">
                <a:solidFill>
                  <a:srgbClr val="0B6FA5"/>
                </a:solidFill>
                <a:hlinkClick r:id="rId3">
                  <a:extLst>
                    <a:ext uri="{A12FA001-AC4F-418D-AE19-62706E023703}">
                      <ahyp:hlinkClr xmlns:ahyp="http://schemas.microsoft.com/office/drawing/2018/hyperlinkcolor" val="tx"/>
                    </a:ext>
                  </a:extLst>
                </a:hlinkClick>
              </a:rPr>
              <a:t>Playlist – 3 videos</a:t>
            </a:r>
            <a:endParaRPr lang="en-US" sz="8800" b="1" dirty="0">
              <a:effectLst/>
            </a:endParaRPr>
          </a:p>
          <a:p>
            <a:pPr marL="228600" lvl="1" defTabSz="914400">
              <a:lnSpc>
                <a:spcPct val="120000"/>
              </a:lnSpc>
              <a:spcAft>
                <a:spcPts val="600"/>
              </a:spcAft>
            </a:pPr>
            <a:endParaRPr lang="en-GB" sz="8800" i="1"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228600" lvl="1" defTabSz="914400">
              <a:lnSpc>
                <a:spcPct val="120000"/>
              </a:lnSpc>
              <a:spcAft>
                <a:spcPts val="600"/>
              </a:spcAft>
            </a:pPr>
            <a:endParaRPr lang="en-US" sz="8800" b="1" i="1" dirty="0">
              <a:effectLst/>
              <a:latin typeface="Tahoma" panose="020B0604030504040204" pitchFamily="34" charset="0"/>
              <a:ea typeface="Tahoma" panose="020B0604030504040204" pitchFamily="34" charset="0"/>
              <a:cs typeface="Tahoma" panose="020B0604030504040204" pitchFamily="34" charset="0"/>
            </a:endParaRPr>
          </a:p>
          <a:p>
            <a:pPr marL="228600" lvl="1" defTabSz="914400">
              <a:lnSpc>
                <a:spcPct val="90000"/>
              </a:lnSpc>
              <a:spcAft>
                <a:spcPts val="600"/>
              </a:spcAft>
            </a:pPr>
            <a:endParaRPr lang="en-US" sz="3800" i="1" dirty="0">
              <a:effectLst/>
            </a:endParaRPr>
          </a:p>
          <a:p>
            <a:pPr lvl="1" indent="-228600" defTabSz="914400">
              <a:lnSpc>
                <a:spcPct val="90000"/>
              </a:lnSpc>
              <a:spcAft>
                <a:spcPts val="600"/>
              </a:spcAft>
              <a:buFont typeface="Arial" panose="020B0604020202020204" pitchFamily="34" charset="0"/>
              <a:buChar char="•"/>
            </a:pPr>
            <a:endParaRPr lang="en-US" sz="1900" i="1" dirty="0">
              <a:effectLst/>
            </a:endParaRPr>
          </a:p>
        </p:txBody>
      </p:sp>
      <p:pic>
        <p:nvPicPr>
          <p:cNvPr id="5" name="Picture 4">
            <a:extLst>
              <a:ext uri="{FF2B5EF4-FFF2-40B4-BE49-F238E27FC236}">
                <a16:creationId xmlns:a16="http://schemas.microsoft.com/office/drawing/2014/main" id="{898D9C6B-0492-17FB-21A2-E1750FD259D2}"/>
              </a:ext>
            </a:extLst>
          </p:cNvPr>
          <p:cNvPicPr>
            <a:picLocks noChangeAspect="1"/>
          </p:cNvPicPr>
          <p:nvPr/>
        </p:nvPicPr>
        <p:blipFill>
          <a:blip r:embed="rId4"/>
          <a:stretch>
            <a:fillRect/>
          </a:stretch>
        </p:blipFill>
        <p:spPr>
          <a:xfrm>
            <a:off x="6228071" y="2389218"/>
            <a:ext cx="5019248" cy="3714244"/>
          </a:xfrm>
          <a:prstGeom prst="rect">
            <a:avLst/>
          </a:prstGeom>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6371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19B711-C590-44D1-9AA8-9F143B0E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C79CF2-6A1C-4636-84CE-ABB2BE191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A5D17DF-AD65-402C-A95C-F13C770C9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248AF7F-23F8-F5F0-6998-518C07A19778}"/>
              </a:ext>
            </a:extLst>
          </p:cNvPr>
          <p:cNvPicPr>
            <a:picLocks noChangeAspect="1"/>
          </p:cNvPicPr>
          <p:nvPr/>
        </p:nvPicPr>
        <p:blipFill>
          <a:blip r:embed="rId3"/>
          <a:stretch>
            <a:fillRect/>
          </a:stretch>
        </p:blipFill>
        <p:spPr>
          <a:xfrm>
            <a:off x="600168" y="643466"/>
            <a:ext cx="5895311" cy="5571066"/>
          </a:xfrm>
          <a:prstGeom prst="rect">
            <a:avLst/>
          </a:prstGeom>
        </p:spPr>
      </p:pic>
      <p:sp>
        <p:nvSpPr>
          <p:cNvPr id="8" name="TextBox 7">
            <a:extLst>
              <a:ext uri="{FF2B5EF4-FFF2-40B4-BE49-F238E27FC236}">
                <a16:creationId xmlns:a16="http://schemas.microsoft.com/office/drawing/2014/main" id="{8F8A7A2D-7653-51FF-AD3E-D71078105E01}"/>
              </a:ext>
            </a:extLst>
          </p:cNvPr>
          <p:cNvSpPr txBox="1"/>
          <p:nvPr/>
        </p:nvSpPr>
        <p:spPr>
          <a:xfrm>
            <a:off x="6775980" y="1234441"/>
            <a:ext cx="4191000" cy="4862870"/>
          </a:xfrm>
          <a:prstGeom prst="rect">
            <a:avLst/>
          </a:prstGeom>
          <a:noFill/>
        </p:spPr>
        <p:txBody>
          <a:bodyPr wrap="square" rtlCol="0">
            <a:spAutoFit/>
          </a:bodyPr>
          <a:lstStyle/>
          <a:p>
            <a:pPr algn="ctr"/>
            <a:r>
              <a:rPr lang="en-US" sz="3200" b="1" dirty="0">
                <a:solidFill>
                  <a:srgbClr val="0B6FA5"/>
                </a:solidFill>
                <a:latin typeface="Arial" panose="020B0604020202020204" pitchFamily="34" charset="0"/>
                <a:cs typeface="Arial" panose="020B0604020202020204" pitchFamily="34" charset="0"/>
              </a:rPr>
              <a:t>Polyvagal Theory</a:t>
            </a:r>
          </a:p>
          <a:p>
            <a:endParaRPr lang="en-US" sz="2000" dirty="0">
              <a:latin typeface="Arial" panose="020B0604020202020204" pitchFamily="34" charset="0"/>
              <a:cs typeface="Arial" panose="020B0604020202020204" pitchFamily="34" charset="0"/>
            </a:endParaRPr>
          </a:p>
          <a:p>
            <a:r>
              <a:rPr lang="en-US" sz="2000" b="1" dirty="0" err="1">
                <a:latin typeface="Arial" panose="020B0604020202020204" pitchFamily="34" charset="0"/>
                <a:cs typeface="Arial" panose="020B0604020202020204" pitchFamily="34" charset="0"/>
              </a:rPr>
              <a:t>Dr.Stephen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Porges</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is a professor of psychiatry at the university of North Carolina and the creator of the Polyvagal Theory.</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Polyvagal Theory serves to identify the relationship between visceral experiences and the </a:t>
            </a:r>
          </a:p>
          <a:p>
            <a:r>
              <a:rPr lang="en-US" sz="2000" dirty="0" err="1">
                <a:latin typeface="Arial" panose="020B0604020202020204" pitchFamily="34" charset="0"/>
                <a:cs typeface="Arial" panose="020B0604020202020204" pitchFamily="34" charset="0"/>
              </a:rPr>
              <a:t>vagus</a:t>
            </a:r>
            <a:r>
              <a:rPr lang="en-US" sz="2000" dirty="0">
                <a:latin typeface="Arial" panose="020B0604020202020204" pitchFamily="34" charset="0"/>
                <a:cs typeface="Arial" panose="020B0604020202020204" pitchFamily="34" charset="0"/>
              </a:rPr>
              <a:t> nerve’s control of the heart, lungs and the digestive tract.</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497837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FB9641-23D4-46F3-4FA8-EB56BB8B2F1F}"/>
              </a:ext>
            </a:extLst>
          </p:cNvPr>
          <p:cNvSpPr txBox="1"/>
          <p:nvPr/>
        </p:nvSpPr>
        <p:spPr>
          <a:xfrm>
            <a:off x="0" y="0"/>
            <a:ext cx="12192000" cy="3323987"/>
          </a:xfrm>
          <a:prstGeom prst="rect">
            <a:avLst/>
          </a:prstGeom>
          <a:noFill/>
        </p:spPr>
        <p:txBody>
          <a:bodyPr wrap="square">
            <a:spAutoFit/>
          </a:bodyPr>
          <a:lstStyle/>
          <a:p>
            <a:pPr lvl="1" algn="ctr" fontAlgn="base"/>
            <a:endParaRPr lang="en-GB" sz="2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lvl="1" fontAlgn="base"/>
            <a:endParaRPr lang="en-GB"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lvl="1" fontAlgn="base"/>
            <a:endParaRPr lang="en-GB"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l" fontAlgn="base"/>
            <a:endParaRPr lang="en-GB"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l" fontAlgn="base"/>
            <a:endParaRPr lang="en-GB" b="0" i="0" dirty="0">
              <a:solidFill>
                <a:srgbClr val="000000"/>
              </a:solidFill>
              <a:effectLst/>
              <a:latin typeface="-apple-system"/>
            </a:endParaRPr>
          </a:p>
          <a:p>
            <a:pPr algn="l" fontAlgn="base"/>
            <a:endParaRPr lang="en-GB" dirty="0">
              <a:solidFill>
                <a:srgbClr val="000000"/>
              </a:solidFill>
              <a:latin typeface="-apple-system"/>
            </a:endParaRPr>
          </a:p>
          <a:p>
            <a:pPr algn="l" fontAlgn="base"/>
            <a:endParaRPr lang="en-GB" b="0" i="0" dirty="0">
              <a:solidFill>
                <a:srgbClr val="000000"/>
              </a:solidFill>
              <a:effectLst/>
              <a:latin typeface="-apple-system"/>
            </a:endParaRPr>
          </a:p>
          <a:p>
            <a:pPr algn="l" fontAlgn="base"/>
            <a:endParaRPr lang="en-GB" dirty="0">
              <a:solidFill>
                <a:srgbClr val="000000"/>
              </a:solidFill>
              <a:latin typeface="-apple-system"/>
            </a:endParaRPr>
          </a:p>
          <a:p>
            <a:pPr algn="l" fontAlgn="base"/>
            <a:endParaRPr lang="en-GB" b="0" i="0" dirty="0">
              <a:solidFill>
                <a:srgbClr val="000000"/>
              </a:solidFill>
              <a:effectLst/>
              <a:latin typeface="-apple-system"/>
            </a:endParaRPr>
          </a:p>
          <a:p>
            <a:pPr algn="l" fontAlgn="base"/>
            <a:endParaRPr lang="en-GB" dirty="0">
              <a:solidFill>
                <a:srgbClr val="000000"/>
              </a:solidFill>
              <a:latin typeface="-apple-system"/>
            </a:endParaRPr>
          </a:p>
          <a:p>
            <a:pPr algn="l" fontAlgn="base"/>
            <a:endParaRPr lang="en-GB" b="0" i="0" dirty="0">
              <a:solidFill>
                <a:srgbClr val="000000"/>
              </a:solidFill>
              <a:effectLst/>
              <a:latin typeface="-apple-system"/>
            </a:endParaRPr>
          </a:p>
        </p:txBody>
      </p:sp>
      <p:pic>
        <p:nvPicPr>
          <p:cNvPr id="5" name="Picture 4">
            <a:extLst>
              <a:ext uri="{FF2B5EF4-FFF2-40B4-BE49-F238E27FC236}">
                <a16:creationId xmlns:a16="http://schemas.microsoft.com/office/drawing/2014/main" id="{0140A827-7509-45BC-5EAD-1D49F4387B4E}"/>
              </a:ext>
            </a:extLst>
          </p:cNvPr>
          <p:cNvPicPr>
            <a:picLocks noChangeAspect="1"/>
          </p:cNvPicPr>
          <p:nvPr/>
        </p:nvPicPr>
        <p:blipFill rotWithShape="1">
          <a:blip r:embed="rId3"/>
          <a:srcRect b="1397"/>
          <a:stretch/>
        </p:blipFill>
        <p:spPr>
          <a:xfrm>
            <a:off x="-169963" y="-85189"/>
            <a:ext cx="12531921" cy="6858000"/>
          </a:xfrm>
          <a:prstGeom prst="rect">
            <a:avLst/>
          </a:prstGeom>
        </p:spPr>
      </p:pic>
      <p:sp>
        <p:nvSpPr>
          <p:cNvPr id="2" name="TextBox 1">
            <a:extLst>
              <a:ext uri="{FF2B5EF4-FFF2-40B4-BE49-F238E27FC236}">
                <a16:creationId xmlns:a16="http://schemas.microsoft.com/office/drawing/2014/main" id="{CFBFBBF4-06E0-AA0E-A583-0A9C2E2898E9}"/>
              </a:ext>
            </a:extLst>
          </p:cNvPr>
          <p:cNvSpPr txBox="1"/>
          <p:nvPr/>
        </p:nvSpPr>
        <p:spPr>
          <a:xfrm>
            <a:off x="4207583" y="179679"/>
            <a:ext cx="3776831" cy="4431983"/>
          </a:xfrm>
          <a:prstGeom prst="rect">
            <a:avLst/>
          </a:prstGeom>
          <a:noFill/>
        </p:spPr>
        <p:txBody>
          <a:bodyPr wrap="square" rtlCol="0">
            <a:spAutoFit/>
          </a:bodyPr>
          <a:lstStyle/>
          <a:p>
            <a:pPr algn="ctr"/>
            <a:r>
              <a:rPr lang="en-US" sz="4400" b="1" dirty="0">
                <a:solidFill>
                  <a:schemeClr val="accent3">
                    <a:lumMod val="75000"/>
                  </a:schemeClr>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Trauma</a:t>
            </a:r>
          </a:p>
          <a:p>
            <a:pPr algn="ctr"/>
            <a:endParaRPr lang="en-US" sz="4400" b="1" dirty="0">
              <a:ln>
                <a:noFill/>
              </a:ln>
              <a:solidFill>
                <a:srgbClr val="0B6FA5"/>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algn="ctr"/>
            <a:r>
              <a:rPr lang="en-US" sz="4400" b="1" dirty="0">
                <a:ln>
                  <a:noFill/>
                </a:ln>
                <a:solidFill>
                  <a:srgbClr val="0B6FA5"/>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A normal response to an abnormal situation</a:t>
            </a:r>
            <a:endParaRPr lang="en-US" sz="4400" dirty="0">
              <a:uFill>
                <a:solidFill>
                  <a:srgbClr val="000000"/>
                </a:solidFill>
              </a:uFill>
              <a:latin typeface="Arial" panose="020B0604020202020204" pitchFamily="34" charset="0"/>
              <a:ea typeface="Tahoma" panose="020B0604030504040204" pitchFamily="34" charset="0"/>
              <a:cs typeface="Arial" panose="020B0604020202020204" pitchFamily="34" charset="0"/>
            </a:endParaRPr>
          </a:p>
          <a:p>
            <a:endParaRPr lang="en-US" dirty="0"/>
          </a:p>
        </p:txBody>
      </p:sp>
      <p:sp>
        <p:nvSpPr>
          <p:cNvPr id="4" name="TextBox 3">
            <a:extLst>
              <a:ext uri="{FF2B5EF4-FFF2-40B4-BE49-F238E27FC236}">
                <a16:creationId xmlns:a16="http://schemas.microsoft.com/office/drawing/2014/main" id="{7C94DEF4-50C9-5EB8-FDFB-6220691D746A}"/>
              </a:ext>
            </a:extLst>
          </p:cNvPr>
          <p:cNvSpPr txBox="1"/>
          <p:nvPr/>
        </p:nvSpPr>
        <p:spPr>
          <a:xfrm>
            <a:off x="4960620" y="6126480"/>
            <a:ext cx="2335704" cy="646331"/>
          </a:xfrm>
          <a:prstGeom prst="rect">
            <a:avLst/>
          </a:prstGeom>
          <a:noFill/>
        </p:spPr>
        <p:txBody>
          <a:bodyPr wrap="none" rtlCol="0">
            <a:spAutoFit/>
          </a:bodyPr>
          <a:lstStyle/>
          <a:p>
            <a:r>
              <a:rPr lang="en-GB" sz="1800" b="0" i="0" dirty="0">
                <a:solidFill>
                  <a:srgbClr val="0B6FA5"/>
                </a:solidFill>
                <a:effectLst/>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http://bit.ly/3EjDZpQ</a:t>
            </a:r>
            <a:endParaRPr lang="en-GB" sz="1800" b="0" i="0" dirty="0">
              <a:solidFill>
                <a:srgbClr val="0B6FA5"/>
              </a:solidFill>
              <a:effectLst/>
              <a:latin typeface="Tahoma" panose="020B060403050404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1135512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a:extLst>
              <a:ext uri="{FF2B5EF4-FFF2-40B4-BE49-F238E27FC236}">
                <a16:creationId xmlns:a16="http://schemas.microsoft.com/office/drawing/2014/main" id="{8F5F3063-7629-FDC9-7A26-4FC638C09F3B}"/>
              </a:ext>
            </a:extLst>
          </p:cNvPr>
          <p:cNvSpPr>
            <a:spLocks noChangeArrowheads="1"/>
          </p:cNvSpPr>
          <p:nvPr/>
        </p:nvSpPr>
        <p:spPr bwMode="auto">
          <a:xfrm>
            <a:off x="2897627" y="1081923"/>
            <a:ext cx="3256212" cy="1807305"/>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hangingPunct="1">
              <a:lnSpc>
                <a:spcPct val="90000"/>
              </a:lnSpc>
              <a:spcAft>
                <a:spcPts val="600"/>
              </a:spcAft>
              <a:buClrTx/>
              <a:buSzTx/>
              <a:tabLst/>
            </a:pPr>
            <a:r>
              <a:rPr kumimoji="0" lang="en-US" altLang="en-US" sz="1600" b="1" i="0" u="none" strike="noStrike" cap="none" normalizeH="0" baseline="0" dirty="0">
                <a:ln>
                  <a:noFill/>
                </a:ln>
                <a:effectLst/>
                <a:latin typeface="+mj-lt"/>
                <a:ea typeface="+mj-ea"/>
                <a:cs typeface="+mj-cs"/>
              </a:rPr>
              <a:t>Audiobook: Listen free for 30 days</a:t>
            </a:r>
          </a:p>
          <a:p>
            <a:pPr marL="0" marR="0" lvl="0" indent="0" defTabSz="914400" eaLnBrk="1" fontAlgn="base" hangingPunct="1">
              <a:lnSpc>
                <a:spcPct val="90000"/>
              </a:lnSpc>
              <a:spcAft>
                <a:spcPts val="600"/>
              </a:spcAft>
              <a:buClrTx/>
              <a:buSzTx/>
              <a:tabLst/>
            </a:pPr>
            <a:r>
              <a:rPr kumimoji="0" lang="en-US" altLang="en-US" sz="2400" b="1" i="0" u="none" strike="noStrike" cap="none" normalizeH="0" baseline="0" dirty="0">
                <a:ln>
                  <a:noFill/>
                </a:ln>
                <a:effectLst/>
                <a:latin typeface="+mj-lt"/>
                <a:ea typeface="+mj-ea"/>
                <a:cs typeface="+mj-cs"/>
                <a:hlinkClick r:id="rId3"/>
              </a:rPr>
              <a:t>The Forager's Calendar</a:t>
            </a:r>
            <a:endParaRPr kumimoji="0" lang="en-US" altLang="en-US" sz="2400" b="1" i="0" u="none" strike="noStrike" cap="none" normalizeH="0" baseline="0" dirty="0">
              <a:ln>
                <a:noFill/>
              </a:ln>
              <a:effectLst/>
              <a:latin typeface="+mj-lt"/>
              <a:ea typeface="+mj-ea"/>
              <a:cs typeface="+mj-cs"/>
            </a:endParaRPr>
          </a:p>
          <a:p>
            <a:pPr indent="-228600" defTabSz="914400">
              <a:lnSpc>
                <a:spcPct val="90000"/>
              </a:lnSpc>
              <a:spcAft>
                <a:spcPts val="600"/>
              </a:spcAft>
              <a:buFont typeface="Arial" panose="020B0604020202020204" pitchFamily="34" charset="0"/>
              <a:buChar char="•"/>
            </a:pPr>
            <a:r>
              <a:rPr lang="en-US" sz="1400" b="0" i="0" dirty="0">
                <a:effectLst/>
              </a:rPr>
              <a:t>By: </a:t>
            </a:r>
            <a:r>
              <a:rPr lang="en-US" sz="1400" b="0" i="0" u="none" strike="noStrike" dirty="0">
                <a:effectLst/>
                <a:hlinkClick r:id="rId4"/>
              </a:rPr>
              <a:t>John Wright</a:t>
            </a:r>
            <a:endParaRPr lang="en-US" sz="1400" b="0" i="0" dirty="0">
              <a:effectLst/>
            </a:endParaRPr>
          </a:p>
          <a:p>
            <a:pPr indent="-228600" defTabSz="914400">
              <a:lnSpc>
                <a:spcPct val="90000"/>
              </a:lnSpc>
              <a:spcAft>
                <a:spcPts val="600"/>
              </a:spcAft>
              <a:buFont typeface="Arial" panose="020B0604020202020204" pitchFamily="34" charset="0"/>
              <a:buChar char="•"/>
            </a:pPr>
            <a:r>
              <a:rPr lang="en-US" sz="1400" b="0" i="0" dirty="0">
                <a:effectLst/>
              </a:rPr>
              <a:t>Narrated by: </a:t>
            </a:r>
            <a:r>
              <a:rPr lang="en-US" sz="1400" b="0" i="0" u="none" strike="noStrike" dirty="0">
                <a:effectLst/>
                <a:hlinkClick r:id="rId5"/>
              </a:rPr>
              <a:t>John Wright</a:t>
            </a:r>
            <a:endParaRPr lang="en-US" sz="1400" b="0" i="0" dirty="0">
              <a:effectLst/>
            </a:endParaRPr>
          </a:p>
          <a:p>
            <a:pPr indent="-228600" defTabSz="914400">
              <a:lnSpc>
                <a:spcPct val="90000"/>
              </a:lnSpc>
              <a:spcAft>
                <a:spcPts val="600"/>
              </a:spcAft>
              <a:buFont typeface="Arial" panose="020B0604020202020204" pitchFamily="34" charset="0"/>
              <a:buChar char="•"/>
            </a:pPr>
            <a:r>
              <a:rPr lang="en-US" sz="1400" b="0" i="0" dirty="0">
                <a:effectLst/>
              </a:rPr>
              <a:t>Length: 9 </a:t>
            </a:r>
            <a:r>
              <a:rPr lang="en-US" sz="1400" b="0" i="0" dirty="0" err="1">
                <a:effectLst/>
              </a:rPr>
              <a:t>hrs</a:t>
            </a:r>
            <a:r>
              <a:rPr lang="en-US" sz="1400" b="0" i="0" dirty="0">
                <a:effectLst/>
              </a:rPr>
              <a:t> and 55 mins</a:t>
            </a:r>
          </a:p>
          <a:p>
            <a:pPr marL="0" marR="0" lvl="0" indent="0" defTabSz="914400" eaLnBrk="1" fontAlgn="base" hangingPunct="1">
              <a:lnSpc>
                <a:spcPct val="90000"/>
              </a:lnSpc>
              <a:spcAft>
                <a:spcPts val="600"/>
              </a:spcAft>
              <a:buClrTx/>
              <a:buSzTx/>
              <a:tabLst/>
            </a:pPr>
            <a:endParaRPr kumimoji="0" lang="en-US" altLang="en-US" sz="2400" b="0" i="0" u="none" strike="noStrike" cap="none" normalizeH="0" baseline="0" dirty="0">
              <a:ln>
                <a:noFill/>
              </a:ln>
              <a:effectLst/>
              <a:latin typeface="+mj-lt"/>
              <a:ea typeface="+mj-ea"/>
              <a:cs typeface="+mj-cs"/>
            </a:endParaRPr>
          </a:p>
        </p:txBody>
      </p:sp>
      <p:pic>
        <p:nvPicPr>
          <p:cNvPr id="1026" name="Picture 2" descr="The Forager's Calendar cover art">
            <a:extLst>
              <a:ext uri="{FF2B5EF4-FFF2-40B4-BE49-F238E27FC236}">
                <a16:creationId xmlns:a16="http://schemas.microsoft.com/office/drawing/2014/main" id="{F805F4C1-BB4F-E575-B3A0-AC948F0AB78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04" r="5407"/>
          <a:stretch/>
        </p:blipFill>
        <p:spPr bwMode="auto">
          <a:xfrm>
            <a:off x="788225" y="831664"/>
            <a:ext cx="2080482" cy="2332676"/>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54476C6-79C6-DE3C-1B2D-98A2E68253F1}"/>
              </a:ext>
            </a:extLst>
          </p:cNvPr>
          <p:cNvSpPr txBox="1"/>
          <p:nvPr/>
        </p:nvSpPr>
        <p:spPr>
          <a:xfrm>
            <a:off x="662499" y="3693661"/>
            <a:ext cx="3658489" cy="2031325"/>
          </a:xfrm>
          <a:prstGeom prst="rect">
            <a:avLst/>
          </a:prstGeom>
          <a:noFill/>
        </p:spPr>
        <p:txBody>
          <a:bodyPr wrap="square" rtlCol="0">
            <a:spAutoFit/>
          </a:bodyPr>
          <a:lstStyle/>
          <a:p>
            <a:r>
              <a:rPr lang="en-GB" b="1" i="0" dirty="0">
                <a:effectLst/>
                <a:latin typeface="Arial" panose="020B0604020202020204" pitchFamily="34" charset="0"/>
                <a:cs typeface="Arial" panose="020B0604020202020204" pitchFamily="34" charset="0"/>
                <a:hlinkClick r:id="rId7"/>
              </a:rPr>
              <a:t>5 Tips for Learning to Forage</a:t>
            </a:r>
            <a:r>
              <a:rPr lang="en-GB" b="1" i="0" dirty="0">
                <a:effectLst/>
                <a:latin typeface="Arial" panose="020B0604020202020204" pitchFamily="34" charset="0"/>
                <a:cs typeface="Arial" panose="020B0604020202020204" pitchFamily="34" charset="0"/>
              </a:rPr>
              <a:t>: </a:t>
            </a:r>
          </a:p>
          <a:p>
            <a:r>
              <a:rPr lang="en-GB" i="0" dirty="0">
                <a:effectLst/>
                <a:latin typeface="Arial" panose="020B0604020202020204" pitchFamily="34" charset="0"/>
                <a:cs typeface="Arial" panose="020B0604020202020204" pitchFamily="34" charset="0"/>
              </a:rPr>
              <a:t>Key takeaways</a:t>
            </a:r>
          </a:p>
          <a:p>
            <a:pPr algn="l">
              <a:buFont typeface="Arial" panose="020B0604020202020204" pitchFamily="34" charset="0"/>
              <a:buChar char="•"/>
            </a:pPr>
            <a:r>
              <a:rPr lang="en-GB" b="0" i="0" dirty="0">
                <a:solidFill>
                  <a:schemeClr val="accent1"/>
                </a:solidFill>
                <a:effectLst/>
                <a:latin typeface="Arial" panose="020B0604020202020204" pitchFamily="34" charset="0"/>
                <a:cs typeface="Arial" panose="020B0604020202020204" pitchFamily="34" charset="0"/>
              </a:rPr>
              <a:t>Start with one</a:t>
            </a:r>
          </a:p>
          <a:p>
            <a:pPr algn="l">
              <a:buFont typeface="Arial" panose="020B0604020202020204" pitchFamily="34" charset="0"/>
              <a:buChar char="•"/>
            </a:pPr>
            <a:r>
              <a:rPr lang="en-GB" b="0" i="0" dirty="0">
                <a:solidFill>
                  <a:schemeClr val="accent1"/>
                </a:solidFill>
                <a:effectLst/>
                <a:latin typeface="Arial" panose="020B0604020202020204" pitchFamily="34" charset="0"/>
                <a:cs typeface="Arial" panose="020B0604020202020204" pitchFamily="34" charset="0"/>
              </a:rPr>
              <a:t>Make it an easy habit </a:t>
            </a:r>
          </a:p>
          <a:p>
            <a:pPr algn="l">
              <a:buFont typeface="Arial" panose="020B0604020202020204" pitchFamily="34" charset="0"/>
              <a:buChar char="•"/>
            </a:pPr>
            <a:r>
              <a:rPr lang="en-GB" b="0" i="0" dirty="0">
                <a:solidFill>
                  <a:schemeClr val="accent1"/>
                </a:solidFill>
                <a:effectLst/>
                <a:latin typeface="Arial" panose="020B0604020202020204" pitchFamily="34" charset="0"/>
                <a:cs typeface="Arial" panose="020B0604020202020204" pitchFamily="34" charset="0"/>
              </a:rPr>
              <a:t>Keep a record </a:t>
            </a:r>
          </a:p>
          <a:p>
            <a:pPr algn="l">
              <a:buFont typeface="Arial" panose="020B0604020202020204" pitchFamily="34" charset="0"/>
              <a:buChar char="•"/>
            </a:pPr>
            <a:r>
              <a:rPr lang="en-GB" b="0" i="0" dirty="0">
                <a:solidFill>
                  <a:schemeClr val="accent1"/>
                </a:solidFill>
                <a:effectLst/>
                <a:latin typeface="Arial" panose="020B0604020202020204" pitchFamily="34" charset="0"/>
                <a:cs typeface="Arial" panose="020B0604020202020204" pitchFamily="34" charset="0"/>
              </a:rPr>
              <a:t>Use all your senses </a:t>
            </a:r>
          </a:p>
          <a:p>
            <a:pPr algn="l">
              <a:buFont typeface="Arial" panose="020B0604020202020204" pitchFamily="34" charset="0"/>
              <a:buChar char="•"/>
            </a:pPr>
            <a:r>
              <a:rPr lang="en-GB" b="0" i="0" dirty="0">
                <a:solidFill>
                  <a:schemeClr val="accent1"/>
                </a:solidFill>
                <a:effectLst/>
                <a:latin typeface="Arial" panose="020B0604020202020204" pitchFamily="34" charset="0"/>
                <a:cs typeface="Arial" panose="020B0604020202020204" pitchFamily="34" charset="0"/>
              </a:rPr>
              <a:t>Share the experience</a:t>
            </a:r>
            <a:endParaRPr lang="en-GB" i="0" dirty="0">
              <a:solidFill>
                <a:schemeClr val="accent1"/>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A42C212-B7F7-E2A8-E550-50305F2E1E98}"/>
              </a:ext>
            </a:extLst>
          </p:cNvPr>
          <p:cNvSpPr txBox="1"/>
          <p:nvPr/>
        </p:nvSpPr>
        <p:spPr>
          <a:xfrm>
            <a:off x="3657601" y="-41680"/>
            <a:ext cx="5504328" cy="830997"/>
          </a:xfrm>
          <a:prstGeom prst="rect">
            <a:avLst/>
          </a:prstGeom>
          <a:noFill/>
        </p:spPr>
        <p:txBody>
          <a:bodyPr wrap="square" rtlCol="0">
            <a:spAutoFit/>
          </a:bodyPr>
          <a:lstStyle/>
          <a:p>
            <a:pPr algn="ctr"/>
            <a:endParaRPr lang="en-US" sz="1600" b="1" dirty="0"/>
          </a:p>
          <a:p>
            <a:pPr algn="ctr"/>
            <a:r>
              <a:rPr lang="en-US" sz="3200" b="1" dirty="0">
                <a:solidFill>
                  <a:srgbClr val="0B6FA5"/>
                </a:solidFill>
              </a:rPr>
              <a:t>Other Resources</a:t>
            </a:r>
          </a:p>
        </p:txBody>
      </p:sp>
      <p:sp>
        <p:nvSpPr>
          <p:cNvPr id="14" name="TextBox 13">
            <a:extLst>
              <a:ext uri="{FF2B5EF4-FFF2-40B4-BE49-F238E27FC236}">
                <a16:creationId xmlns:a16="http://schemas.microsoft.com/office/drawing/2014/main" id="{855FEF24-F8F1-2524-A43B-5C6C1B710F9F}"/>
              </a:ext>
            </a:extLst>
          </p:cNvPr>
          <p:cNvSpPr txBox="1"/>
          <p:nvPr/>
        </p:nvSpPr>
        <p:spPr>
          <a:xfrm>
            <a:off x="5357630" y="3555161"/>
            <a:ext cx="5026768" cy="2308324"/>
          </a:xfrm>
          <a:prstGeom prst="rect">
            <a:avLst/>
          </a:prstGeom>
          <a:noFill/>
        </p:spPr>
        <p:txBody>
          <a:bodyPr wrap="square" rtlCol="0">
            <a:spAutoFit/>
          </a:bodyPr>
          <a:lstStyle/>
          <a:p>
            <a:r>
              <a:rPr lang="en-US" sz="1800" b="1" u="sng" kern="100" dirty="0">
                <a:ln>
                  <a:noFill/>
                </a:ln>
                <a:solidFill>
                  <a:srgbClr val="1155CC"/>
                </a:solidFill>
                <a:effectLst/>
                <a:uFill>
                  <a:solidFill>
                    <a:srgbClr val="1155CC"/>
                  </a:solidFill>
                </a:uFill>
                <a:latin typeface="Arial" panose="020B0604020202020204" pitchFamily="34" charset="0"/>
                <a:ea typeface="Arial" panose="020B0604020202020204" pitchFamily="34" charset="0"/>
                <a:cs typeface="Arial" panose="020B0604020202020204" pitchFamily="34" charset="0"/>
                <a:hlinkClick r:id="rId8"/>
              </a:rPr>
              <a:t>When the body says No </a:t>
            </a:r>
            <a:r>
              <a:rPr lang="fr-FR" sz="1800" kern="100" dirty="0">
                <a:ln>
                  <a:noFill/>
                </a:ln>
                <a:solidFill>
                  <a:srgbClr val="222222"/>
                </a:solidFill>
                <a:effectLst/>
                <a:uFill>
                  <a:solidFill>
                    <a:srgbClr val="000000"/>
                  </a:solidFill>
                </a:uFill>
                <a:latin typeface="Arial" panose="020B0604020202020204" pitchFamily="34" charset="0"/>
                <a:ea typeface="Arial Unicode MS" panose="020B0604020202020204" pitchFamily="34" charset="-128"/>
                <a:cs typeface="Arial Unicode MS" panose="020B0604020202020204" pitchFamily="34" charset="-128"/>
              </a:rPr>
              <a:t>&amp;</a:t>
            </a:r>
            <a:r>
              <a:rPr lang="en-US" sz="1800" b="1" kern="100" dirty="0">
                <a:ln>
                  <a:noFill/>
                </a:ln>
                <a:solidFill>
                  <a:srgbClr val="222222"/>
                </a:solidFill>
                <a:effectLst/>
                <a:uFill>
                  <a:solidFill>
                    <a:srgbClr val="000000"/>
                  </a:solidFill>
                </a:uFill>
                <a:latin typeface="Arial" panose="020B0604020202020204" pitchFamily="34" charset="0"/>
                <a:ea typeface="Arial Unicode MS" panose="020B0604020202020204" pitchFamily="34" charset="-128"/>
                <a:cs typeface="Arial Unicode MS" panose="020B0604020202020204" pitchFamily="34" charset="-128"/>
              </a:rPr>
              <a:t>  </a:t>
            </a:r>
            <a:r>
              <a:rPr lang="en-US" sz="1800" b="1" u="sng" kern="100" dirty="0">
                <a:ln>
                  <a:noFill/>
                </a:ln>
                <a:solidFill>
                  <a:srgbClr val="1155CC"/>
                </a:solidFill>
                <a:effectLst/>
                <a:uFill>
                  <a:solidFill>
                    <a:srgbClr val="1155CC"/>
                  </a:solidFill>
                </a:uFill>
                <a:latin typeface="Arial" panose="020B0604020202020204" pitchFamily="34" charset="0"/>
                <a:ea typeface="Arial" panose="020B0604020202020204" pitchFamily="34" charset="0"/>
                <a:cs typeface="Arial" panose="020B0604020202020204" pitchFamily="34" charset="0"/>
                <a:hlinkClick r:id="rId9"/>
              </a:rPr>
              <a:t> </a:t>
            </a:r>
            <a:r>
              <a:rPr lang="en-US" sz="1800" u="none" strike="noStrike" kern="100" dirty="0">
                <a:ln>
                  <a:noFill/>
                </a:ln>
                <a:solidFill>
                  <a:srgbClr val="1155CC"/>
                </a:solidFill>
                <a:effectLst/>
                <a:uFill>
                  <a:solidFill>
                    <a:srgbClr val="1155CC"/>
                  </a:solidFill>
                </a:uFill>
                <a:latin typeface="Arial" panose="020B0604020202020204" pitchFamily="34" charset="0"/>
                <a:ea typeface="Arial Unicode MS" panose="020B0604020202020204" pitchFamily="34" charset="-128"/>
                <a:cs typeface="Arial Unicode MS" panose="020B0604020202020204" pitchFamily="34" charset="-128"/>
                <a:hlinkClick r:id="rId9"/>
              </a:rPr>
              <a:t>YouTube  </a:t>
            </a:r>
            <a:r>
              <a:rPr lang="fr-FR" sz="1800" u="none" strike="noStrike" kern="100" dirty="0">
                <a:ln>
                  <a:noFill/>
                </a:ln>
                <a:solidFill>
                  <a:srgbClr val="1155CC"/>
                </a:solidFill>
                <a:effectLst/>
                <a:uFill>
                  <a:solidFill>
                    <a:srgbClr val="1155CC"/>
                  </a:solidFill>
                </a:uFill>
                <a:latin typeface="Arial" panose="020B0604020202020204" pitchFamily="34" charset="0"/>
                <a:ea typeface="Arial Unicode MS" panose="020B0604020202020204" pitchFamily="34" charset="-128"/>
                <a:cs typeface="Arial Unicode MS" panose="020B0604020202020204" pitchFamily="34" charset="-128"/>
                <a:hlinkClick r:id="rId9"/>
              </a:rPr>
              <a:t>videos</a:t>
            </a:r>
            <a:r>
              <a:rPr lang="fr-FR" sz="1800" kern="100" dirty="0">
                <a:ln>
                  <a:noFill/>
                </a:ln>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rPr>
              <a:t>  </a:t>
            </a:r>
          </a:p>
          <a:p>
            <a:r>
              <a:rPr lang="en-US" sz="1800" kern="100" dirty="0">
                <a:ln>
                  <a:noFill/>
                </a:ln>
                <a:solidFill>
                  <a:srgbClr val="222222"/>
                </a:solidFill>
                <a:effectLst/>
                <a:uFill>
                  <a:solidFill>
                    <a:srgbClr val="000000"/>
                  </a:solidFill>
                </a:uFill>
                <a:latin typeface="Arial" panose="020B0604020202020204" pitchFamily="34" charset="0"/>
                <a:ea typeface="Arial Unicode MS" panose="020B0604020202020204" pitchFamily="34" charset="-128"/>
                <a:cs typeface="Arial Unicode MS" panose="020B0604020202020204" pitchFamily="34" charset="-128"/>
              </a:rPr>
              <a:t>with </a:t>
            </a:r>
            <a:r>
              <a:rPr lang="en-US" sz="1800" b="1" kern="100" dirty="0">
                <a:ln>
                  <a:noFill/>
                </a:ln>
                <a:solidFill>
                  <a:srgbClr val="222222"/>
                </a:solidFill>
                <a:effectLst/>
                <a:uFill>
                  <a:solidFill>
                    <a:srgbClr val="000000"/>
                  </a:solidFill>
                </a:uFill>
                <a:latin typeface="Arial" panose="020B0604020202020204" pitchFamily="34" charset="0"/>
                <a:ea typeface="Arial Unicode MS" panose="020B0604020202020204" pitchFamily="34" charset="-128"/>
                <a:cs typeface="Arial Unicode MS" panose="020B0604020202020204" pitchFamily="34" charset="-128"/>
              </a:rPr>
              <a:t>Dr Gabor </a:t>
            </a:r>
            <a:r>
              <a:rPr lang="en-US" sz="1800" b="1" kern="100" dirty="0" err="1">
                <a:ln>
                  <a:noFill/>
                </a:ln>
                <a:solidFill>
                  <a:srgbClr val="222222"/>
                </a:solidFill>
                <a:effectLst/>
                <a:uFill>
                  <a:solidFill>
                    <a:srgbClr val="000000"/>
                  </a:solidFill>
                </a:uFill>
                <a:latin typeface="Arial" panose="020B0604020202020204" pitchFamily="34" charset="0"/>
                <a:ea typeface="Arial Unicode MS" panose="020B0604020202020204" pitchFamily="34" charset="-128"/>
                <a:cs typeface="Arial Unicode MS" panose="020B0604020202020204" pitchFamily="34" charset="-128"/>
              </a:rPr>
              <a:t>Maté</a:t>
            </a:r>
            <a:r>
              <a:rPr lang="fr-FR" sz="1800" b="1" kern="100" dirty="0">
                <a:ln>
                  <a:noFill/>
                </a:ln>
                <a:solidFill>
                  <a:srgbClr val="222222"/>
                </a:solidFill>
                <a:effectLst/>
                <a:uFill>
                  <a:solidFill>
                    <a:srgbClr val="000000"/>
                  </a:solidFill>
                </a:uFill>
                <a:latin typeface="Arial" panose="020B0604020202020204" pitchFamily="34" charset="0"/>
                <a:ea typeface="Arial Unicode MS" panose="020B0604020202020204" pitchFamily="34" charset="-128"/>
                <a:cs typeface="Arial Unicode MS" panose="020B0604020202020204" pitchFamily="34" charset="-128"/>
              </a:rPr>
              <a:t>      </a:t>
            </a:r>
          </a:p>
          <a:p>
            <a:r>
              <a:rPr lang="fr-FR" sz="1800" b="1" kern="100" dirty="0">
                <a:ln>
                  <a:noFill/>
                </a:ln>
                <a:solidFill>
                  <a:srgbClr val="222222"/>
                </a:solidFill>
                <a:effectLst/>
                <a:uFill>
                  <a:solidFill>
                    <a:srgbClr val="000000"/>
                  </a:solidFill>
                </a:uFill>
                <a:latin typeface="Arial" panose="020B0604020202020204" pitchFamily="34" charset="0"/>
                <a:ea typeface="Arial Unicode MS" panose="020B0604020202020204" pitchFamily="34" charset="-128"/>
                <a:cs typeface="Arial Unicode MS" panose="020B0604020202020204" pitchFamily="34" charset="-128"/>
              </a:rPr>
              <a:t> </a:t>
            </a:r>
            <a:r>
              <a:rPr lang="en-US" sz="1800" kern="100" dirty="0">
                <a:ln>
                  <a:noFill/>
                </a:ln>
                <a:solidFill>
                  <a:srgbClr val="222222"/>
                </a:solidFill>
                <a:effectLst/>
                <a:uFill>
                  <a:solidFill>
                    <a:srgbClr val="000000"/>
                  </a:solidFill>
                </a:uFill>
                <a:latin typeface="Arial" panose="020B0604020202020204" pitchFamily="34" charset="0"/>
                <a:ea typeface="Arial Unicode MS" panose="020B0604020202020204" pitchFamily="34" charset="-128"/>
                <a:cs typeface="Arial Unicode MS" panose="020B0604020202020204" pitchFamily="34" charset="-128"/>
              </a:rPr>
              <a:t>‘When the Body Says No’ promotes learning and healing, providing transformative insights into how disease can be the body’s way of saying no to what the mind cannot or will not acknowledge.</a:t>
            </a:r>
            <a:endParaRPr lang="en-GB" sz="1800" kern="100" dirty="0">
              <a:ln>
                <a:noFill/>
              </a:ln>
              <a:solidFill>
                <a:srgbClr val="000000"/>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endParaRPr lang="en-US" dirty="0"/>
          </a:p>
        </p:txBody>
      </p:sp>
      <p:sp>
        <p:nvSpPr>
          <p:cNvPr id="15" name="TextBox 14">
            <a:extLst>
              <a:ext uri="{FF2B5EF4-FFF2-40B4-BE49-F238E27FC236}">
                <a16:creationId xmlns:a16="http://schemas.microsoft.com/office/drawing/2014/main" id="{4EE5E737-FDF4-95E7-FF06-7A404087E1A5}"/>
              </a:ext>
            </a:extLst>
          </p:cNvPr>
          <p:cNvSpPr txBox="1"/>
          <p:nvPr/>
        </p:nvSpPr>
        <p:spPr>
          <a:xfrm>
            <a:off x="6911622" y="862226"/>
            <a:ext cx="3524573" cy="2308324"/>
          </a:xfrm>
          <a:prstGeom prst="rect">
            <a:avLst/>
          </a:prstGeom>
          <a:noFill/>
        </p:spPr>
        <p:txBody>
          <a:bodyPr wrap="square" rtlCol="0">
            <a:spAutoFit/>
          </a:bodyPr>
          <a:lstStyle/>
          <a:p>
            <a:pPr algn="just"/>
            <a:r>
              <a:rPr lang="fr-FR" sz="1800" b="1" u="sng" kern="100" dirty="0" err="1">
                <a:ln>
                  <a:noFill/>
                </a:ln>
                <a:solidFill>
                  <a:srgbClr val="0B6FA5"/>
                </a:solidFill>
                <a:effectLst/>
                <a:uFill>
                  <a:solidFill>
                    <a:srgbClr val="0563C1"/>
                  </a:solidFill>
                </a:uFill>
                <a:latin typeface="Verdana" panose="020B0604030504040204" pitchFamily="34" charset="0"/>
                <a:ea typeface="Arial" panose="020B0604020202020204" pitchFamily="34" charset="0"/>
                <a:cs typeface="Arial" panose="020B0604020202020204" pitchFamily="34" charset="0"/>
              </a:rPr>
              <a:t>Tiny</a:t>
            </a:r>
            <a:r>
              <a:rPr lang="fr-FR" sz="1800" b="1" u="sng" kern="100" dirty="0">
                <a:ln>
                  <a:noFill/>
                </a:ln>
                <a:solidFill>
                  <a:srgbClr val="0B6FA5"/>
                </a:solidFill>
                <a:effectLst/>
                <a:uFill>
                  <a:solidFill>
                    <a:srgbClr val="0563C1"/>
                  </a:solidFill>
                </a:uFill>
                <a:latin typeface="Verdana" panose="020B0604030504040204" pitchFamily="34" charset="0"/>
                <a:ea typeface="Arial" panose="020B0604020202020204" pitchFamily="34" charset="0"/>
                <a:cs typeface="Arial" panose="020B0604020202020204" pitchFamily="34" charset="0"/>
              </a:rPr>
              <a:t> Habits </a:t>
            </a:r>
            <a:endParaRPr lang="en-GB" sz="1800" kern="100" dirty="0">
              <a:ln>
                <a:noFill/>
              </a:ln>
              <a:solidFill>
                <a:srgbClr val="0B6FA5"/>
              </a:solidFill>
              <a:effectLst/>
              <a:uFill>
                <a:solidFill>
                  <a:srgbClr val="000000"/>
                </a:solidFill>
              </a:uFill>
              <a:latin typeface="Calibri" panose="020F0502020204030204" pitchFamily="34" charset="0"/>
              <a:ea typeface="Arial Unicode MS" panose="020B0604020202020204" pitchFamily="34" charset="-128"/>
              <a:cs typeface="Arial Unicode MS" panose="020B0604020202020204" pitchFamily="34" charset="-128"/>
            </a:endParaRPr>
          </a:p>
          <a:p>
            <a:r>
              <a:rPr lang="en-US" b="1" u="sng" dirty="0">
                <a:solidFill>
                  <a:srgbClr val="7030A0"/>
                </a:solidFill>
                <a:effectLst/>
                <a:latin typeface="Arial" panose="020B0604020202020204" pitchFamily="34" charset="0"/>
                <a:ea typeface="Arial" panose="020B0604020202020204" pitchFamily="34" charset="0"/>
                <a:cs typeface="Arial" panose="020B0604020202020204" pitchFamily="34" charset="0"/>
                <a:hlinkClick r:id="rId10"/>
              </a:rPr>
              <a:t>Book</a:t>
            </a:r>
            <a:r>
              <a:rPr lang="en-US" b="1" u="sng" dirty="0">
                <a:solidFill>
                  <a:srgbClr val="000000"/>
                </a:solidFill>
                <a:effectLst/>
                <a:uFill>
                  <a:solidFill>
                    <a:srgbClr val="0563C1"/>
                  </a:solidFill>
                </a:uFill>
                <a:latin typeface="Arial" panose="020B0604020202020204" pitchFamily="34" charset="0"/>
                <a:ea typeface="Arial" panose="020B0604020202020204" pitchFamily="34" charset="0"/>
                <a:cs typeface="Arial" panose="020B0604020202020204" pitchFamily="34" charset="0"/>
              </a:rPr>
              <a:t> </a:t>
            </a:r>
            <a:r>
              <a:rPr lang="en-US" dirty="0">
                <a:solidFill>
                  <a:srgbClr val="000000"/>
                </a:solidFill>
                <a:effectLst/>
                <a:uFill>
                  <a:solidFill>
                    <a:srgbClr val="0563C1"/>
                  </a:solidFill>
                </a:uFill>
                <a:latin typeface="Arial" panose="020B0604020202020204" pitchFamily="34" charset="0"/>
                <a:ea typeface="Arial" panose="020B0604020202020204" pitchFamily="34" charset="0"/>
                <a:cs typeface="Arial" panose="020B0604020202020204" pitchFamily="34" charset="0"/>
              </a:rPr>
              <a:t>and podcast with </a:t>
            </a:r>
            <a:r>
              <a:rPr lang="en-US" dirty="0" err="1">
                <a:solidFill>
                  <a:srgbClr val="000000"/>
                </a:solidFill>
                <a:effectLst/>
                <a:uFill>
                  <a:solidFill>
                    <a:srgbClr val="0563C1"/>
                  </a:solidFill>
                </a:uFill>
                <a:latin typeface="Arial" panose="020B0604020202020204" pitchFamily="34" charset="0"/>
                <a:ea typeface="Arial" panose="020B0604020202020204" pitchFamily="34" charset="0"/>
                <a:cs typeface="Arial" panose="020B0604020202020204" pitchFamily="34" charset="0"/>
              </a:rPr>
              <a:t>Rangan</a:t>
            </a:r>
            <a:r>
              <a:rPr lang="en-US" dirty="0">
                <a:solidFill>
                  <a:srgbClr val="000000"/>
                </a:solidFill>
                <a:effectLst/>
                <a:uFill>
                  <a:solidFill>
                    <a:srgbClr val="0563C1"/>
                  </a:solidFill>
                </a:uFill>
                <a:latin typeface="Arial" panose="020B0604020202020204" pitchFamily="34" charset="0"/>
                <a:ea typeface="Arial" panose="020B0604020202020204" pitchFamily="34" charset="0"/>
                <a:cs typeface="Arial" panose="020B0604020202020204" pitchFamily="34" charset="0"/>
              </a:rPr>
              <a:t> Chatterjee </a:t>
            </a:r>
          </a:p>
          <a:p>
            <a:r>
              <a:rPr lang="en-GB" b="1" i="0" dirty="0">
                <a:solidFill>
                  <a:srgbClr val="0F0F0F"/>
                </a:solidFill>
                <a:effectLst/>
                <a:latin typeface="Arial" panose="020B0604020202020204" pitchFamily="34" charset="0"/>
                <a:cs typeface="Arial" panose="020B0604020202020204" pitchFamily="34" charset="0"/>
                <a:hlinkClick r:id="rId11"/>
              </a:rPr>
              <a:t>The Secret To Creating Habits That Stick: </a:t>
            </a:r>
            <a:r>
              <a:rPr lang="en-GB" b="1" i="0" dirty="0">
                <a:solidFill>
                  <a:srgbClr val="0F0F0F"/>
                </a:solidFill>
                <a:effectLst/>
                <a:latin typeface="Arial" panose="020B0604020202020204" pitchFamily="34" charset="0"/>
                <a:cs typeface="Arial" panose="020B0604020202020204" pitchFamily="34" charset="0"/>
              </a:rPr>
              <a:t>Professor BJ Fogg | Feel Better Live More Podcast</a:t>
            </a:r>
          </a:p>
          <a:p>
            <a:r>
              <a:rPr lang="en-GB"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265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92DFA6EE-1D24-D978-C060-015B55562C3C}"/>
              </a:ext>
            </a:extLst>
          </p:cNvPr>
          <p:cNvPicPr>
            <a:picLocks noChangeAspect="1"/>
          </p:cNvPicPr>
          <p:nvPr/>
        </p:nvPicPr>
        <p:blipFill rotWithShape="1">
          <a:blip r:embed="rId3"/>
          <a:srcRect l="3440" r="15210" b="-1"/>
          <a:stretch/>
        </p:blipFill>
        <p:spPr>
          <a:xfrm>
            <a:off x="20" y="1282"/>
            <a:ext cx="12191980" cy="6856718"/>
          </a:xfrm>
          <a:prstGeom prst="rect">
            <a:avLst/>
          </a:prstGeom>
        </p:spPr>
      </p:pic>
    </p:spTree>
    <p:extLst>
      <p:ext uri="{BB962C8B-B14F-4D97-AF65-F5344CB8AC3E}">
        <p14:creationId xmlns:p14="http://schemas.microsoft.com/office/powerpoint/2010/main" val="3937005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B225E9-A1A8-BFF0-0D1A-AEF200AB19A2}"/>
              </a:ext>
            </a:extLst>
          </p:cNvPr>
          <p:cNvSpPr txBox="1"/>
          <p:nvPr/>
        </p:nvSpPr>
        <p:spPr>
          <a:xfrm>
            <a:off x="4112303" y="1090226"/>
            <a:ext cx="6100996" cy="1384995"/>
          </a:xfrm>
          <a:prstGeom prst="rect">
            <a:avLst/>
          </a:prstGeom>
          <a:noFill/>
        </p:spPr>
        <p:txBody>
          <a:bodyPr wrap="square">
            <a:spAutoFit/>
          </a:bodyPr>
          <a:lstStyle/>
          <a:p>
            <a:pPr marL="342900" lvl="0" indent="-342900">
              <a:buFont typeface="+mj-lt"/>
              <a:buAutoNum type="arabicPeriod"/>
            </a:pPr>
            <a:r>
              <a:rPr lang="en-GB" sz="2800" kern="100" dirty="0">
                <a:solidFill>
                  <a:srgbClr val="343434"/>
                </a:solidFill>
                <a:effectLst/>
                <a:latin typeface="Helvetica" pitchFamily="2" charset="0"/>
                <a:ea typeface="Calibri" panose="020F0502020204030204" pitchFamily="34" charset="0"/>
                <a:cs typeface="Times New Roman" panose="02020603050405020304" pitchFamily="18" charset="0"/>
              </a:rPr>
              <a:t>Abuse</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GB" sz="2800" kern="100" dirty="0">
                <a:solidFill>
                  <a:srgbClr val="343434"/>
                </a:solidFill>
                <a:effectLst/>
                <a:latin typeface="Helvetica" pitchFamily="2" charset="0"/>
                <a:ea typeface="Calibri" panose="020F0502020204030204" pitchFamily="34" charset="0"/>
                <a:cs typeface="Times New Roman" panose="02020603050405020304" pitchFamily="18" charset="0"/>
              </a:rPr>
              <a:t>Neglect</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GB" sz="2800" kern="100" dirty="0">
                <a:solidFill>
                  <a:srgbClr val="343434"/>
                </a:solidFill>
                <a:effectLst/>
                <a:latin typeface="Helvetica" pitchFamily="2" charset="0"/>
                <a:ea typeface="Calibri" panose="020F0502020204030204" pitchFamily="34" charset="0"/>
                <a:cs typeface="Times New Roman" panose="02020603050405020304" pitchFamily="18" charset="0"/>
              </a:rPr>
              <a:t>Household dysfunction</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ECA83E5-CA89-A09B-D7F8-DDD7E54FAB61}"/>
              </a:ext>
            </a:extLst>
          </p:cNvPr>
          <p:cNvSpPr txBox="1"/>
          <p:nvPr/>
        </p:nvSpPr>
        <p:spPr>
          <a:xfrm>
            <a:off x="2900664" y="336215"/>
            <a:ext cx="5448992" cy="707886"/>
          </a:xfrm>
          <a:prstGeom prst="rect">
            <a:avLst/>
          </a:prstGeom>
          <a:noFill/>
        </p:spPr>
        <p:txBody>
          <a:bodyPr wrap="none" rtlCol="0">
            <a:spAutoFit/>
          </a:bodyPr>
          <a:lstStyle/>
          <a:p>
            <a:pPr algn="ctr"/>
            <a:r>
              <a:rPr lang="en-US" sz="4000" b="1" dirty="0">
                <a:solidFill>
                  <a:srgbClr val="0070C0"/>
                </a:solidFill>
              </a:rPr>
              <a:t>3 categories of A.C.E s</a:t>
            </a:r>
          </a:p>
        </p:txBody>
      </p:sp>
      <p:pic>
        <p:nvPicPr>
          <p:cNvPr id="6" name="Picture 5" descr="A picture containing text&#10;&#10;Description automatically generated">
            <a:extLst>
              <a:ext uri="{FF2B5EF4-FFF2-40B4-BE49-F238E27FC236}">
                <a16:creationId xmlns:a16="http://schemas.microsoft.com/office/drawing/2014/main" id="{B266CEEE-A449-E5A6-E019-4D15D81C1EDD}"/>
              </a:ext>
            </a:extLst>
          </p:cNvPr>
          <p:cNvPicPr>
            <a:picLocks noChangeAspect="1"/>
          </p:cNvPicPr>
          <p:nvPr/>
        </p:nvPicPr>
        <p:blipFill>
          <a:blip r:embed="rId3"/>
          <a:stretch>
            <a:fillRect/>
          </a:stretch>
        </p:blipFill>
        <p:spPr>
          <a:xfrm>
            <a:off x="1044680" y="3053307"/>
            <a:ext cx="2879286" cy="3164621"/>
          </a:xfrm>
          <a:prstGeom prst="rect">
            <a:avLst/>
          </a:prstGeom>
        </p:spPr>
      </p:pic>
      <p:pic>
        <p:nvPicPr>
          <p:cNvPr id="8" name="Picture 7" descr="Text&#10;&#10;Description automatically generated with low confidence">
            <a:extLst>
              <a:ext uri="{FF2B5EF4-FFF2-40B4-BE49-F238E27FC236}">
                <a16:creationId xmlns:a16="http://schemas.microsoft.com/office/drawing/2014/main" id="{7E6C22D6-A489-4BD5-2C4E-F95BBE7A21F8}"/>
              </a:ext>
            </a:extLst>
          </p:cNvPr>
          <p:cNvPicPr>
            <a:picLocks noChangeAspect="1"/>
          </p:cNvPicPr>
          <p:nvPr/>
        </p:nvPicPr>
        <p:blipFill>
          <a:blip r:embed="rId4"/>
          <a:stretch>
            <a:fillRect/>
          </a:stretch>
        </p:blipFill>
        <p:spPr>
          <a:xfrm>
            <a:off x="4247214" y="3245740"/>
            <a:ext cx="3235254" cy="2448385"/>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1A239BAF-42E7-AE24-2214-AE0D6282EE6E}"/>
              </a:ext>
            </a:extLst>
          </p:cNvPr>
          <p:cNvPicPr>
            <a:picLocks noChangeAspect="1"/>
          </p:cNvPicPr>
          <p:nvPr/>
        </p:nvPicPr>
        <p:blipFill>
          <a:blip r:embed="rId5"/>
          <a:stretch>
            <a:fillRect/>
          </a:stretch>
        </p:blipFill>
        <p:spPr>
          <a:xfrm>
            <a:off x="7805716" y="2645967"/>
            <a:ext cx="3879360" cy="3495989"/>
          </a:xfrm>
          <a:prstGeom prst="rect">
            <a:avLst/>
          </a:prstGeom>
        </p:spPr>
      </p:pic>
      <p:sp>
        <p:nvSpPr>
          <p:cNvPr id="2" name="TextBox 1">
            <a:extLst>
              <a:ext uri="{FF2B5EF4-FFF2-40B4-BE49-F238E27FC236}">
                <a16:creationId xmlns:a16="http://schemas.microsoft.com/office/drawing/2014/main" id="{DE030A99-B0E7-644A-2964-C0F23FD509D1}"/>
              </a:ext>
            </a:extLst>
          </p:cNvPr>
          <p:cNvSpPr txBox="1"/>
          <p:nvPr/>
        </p:nvSpPr>
        <p:spPr>
          <a:xfrm>
            <a:off x="5269110" y="6402011"/>
            <a:ext cx="6205928" cy="369332"/>
          </a:xfrm>
          <a:prstGeom prst="rect">
            <a:avLst/>
          </a:prstGeom>
          <a:noFill/>
        </p:spPr>
        <p:txBody>
          <a:bodyPr wrap="square" rtlCol="0">
            <a:spAutoFit/>
          </a:bodyPr>
          <a:lstStyle/>
          <a:p>
            <a:r>
              <a:rPr lang="en-US" dirty="0"/>
              <a:t>https://</a:t>
            </a:r>
            <a:r>
              <a:rPr lang="en-US" dirty="0" err="1"/>
              <a:t>www.decodeyourtrauma.com</a:t>
            </a:r>
            <a:r>
              <a:rPr lang="en-US" dirty="0"/>
              <a:t>/live1672834784257</a:t>
            </a:r>
          </a:p>
        </p:txBody>
      </p:sp>
      <p:sp>
        <p:nvSpPr>
          <p:cNvPr id="9" name="TextBox 8">
            <a:extLst>
              <a:ext uri="{FF2B5EF4-FFF2-40B4-BE49-F238E27FC236}">
                <a16:creationId xmlns:a16="http://schemas.microsoft.com/office/drawing/2014/main" id="{68302353-4CCE-A997-4EC7-F049FCCC1189}"/>
              </a:ext>
            </a:extLst>
          </p:cNvPr>
          <p:cNvSpPr txBox="1"/>
          <p:nvPr/>
        </p:nvSpPr>
        <p:spPr>
          <a:xfrm>
            <a:off x="861364" y="6391804"/>
            <a:ext cx="4123436" cy="369332"/>
          </a:xfrm>
          <a:prstGeom prst="rect">
            <a:avLst/>
          </a:prstGeom>
          <a:noFill/>
        </p:spPr>
        <p:txBody>
          <a:bodyPr wrap="none" rtlCol="0">
            <a:spAutoFit/>
          </a:bodyPr>
          <a:lstStyle/>
          <a:p>
            <a:r>
              <a:rPr lang="en-US" dirty="0"/>
              <a:t>A.C.E. – Adverse childhood experiences</a:t>
            </a:r>
          </a:p>
        </p:txBody>
      </p:sp>
    </p:spTree>
    <p:extLst>
      <p:ext uri="{BB962C8B-B14F-4D97-AF65-F5344CB8AC3E}">
        <p14:creationId xmlns:p14="http://schemas.microsoft.com/office/powerpoint/2010/main" val="2186404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5598B8-D474-AD73-7769-2D9937518C86}"/>
              </a:ext>
            </a:extLst>
          </p:cNvPr>
          <p:cNvSpPr>
            <a:spLocks noChangeArrowheads="1"/>
          </p:cNvSpPr>
          <p:nvPr/>
        </p:nvSpPr>
        <p:spPr bwMode="auto">
          <a:xfrm>
            <a:off x="5561351" y="64257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7" name="TextBox 6">
            <a:extLst>
              <a:ext uri="{FF2B5EF4-FFF2-40B4-BE49-F238E27FC236}">
                <a16:creationId xmlns:a16="http://schemas.microsoft.com/office/drawing/2014/main" id="{BC4C184D-01C9-9D4F-D1B7-B3B823443F57}"/>
              </a:ext>
            </a:extLst>
          </p:cNvPr>
          <p:cNvSpPr txBox="1"/>
          <p:nvPr/>
        </p:nvSpPr>
        <p:spPr>
          <a:xfrm>
            <a:off x="2599740" y="90167"/>
            <a:ext cx="5389214" cy="584775"/>
          </a:xfrm>
          <a:prstGeom prst="rect">
            <a:avLst/>
          </a:prstGeom>
          <a:noFill/>
        </p:spPr>
        <p:txBody>
          <a:bodyPr wrap="square" rtlCol="0">
            <a:spAutoFit/>
          </a:bodyPr>
          <a:lstStyle/>
          <a:p>
            <a:r>
              <a:rPr lang="en-GB" sz="3200" b="1" dirty="0">
                <a:solidFill>
                  <a:srgbClr val="0B6FA5"/>
                </a:solidFill>
                <a:effectLst/>
                <a:latin typeface="Calibri" panose="020F0502020204030204" pitchFamily="34" charset="0"/>
                <a:ea typeface="Times New Roman" panose="02020603050405020304" pitchFamily="18" charset="0"/>
                <a:cs typeface="Calibri" panose="020F0502020204030204" pitchFamily="34" charset="0"/>
              </a:rPr>
              <a:t>STRESS-RESPONSE CYCLE</a:t>
            </a:r>
            <a:endParaRPr lang="en-US" sz="3200" b="1" dirty="0">
              <a:solidFill>
                <a:srgbClr val="0B6FA5"/>
              </a:solidFill>
            </a:endParaRPr>
          </a:p>
        </p:txBody>
      </p:sp>
      <p:sp>
        <p:nvSpPr>
          <p:cNvPr id="8" name="TextBox 7">
            <a:extLst>
              <a:ext uri="{FF2B5EF4-FFF2-40B4-BE49-F238E27FC236}">
                <a16:creationId xmlns:a16="http://schemas.microsoft.com/office/drawing/2014/main" id="{1037D3A8-A8B5-8C7F-C18C-89325EBFECB3}"/>
              </a:ext>
            </a:extLst>
          </p:cNvPr>
          <p:cNvSpPr txBox="1"/>
          <p:nvPr/>
        </p:nvSpPr>
        <p:spPr>
          <a:xfrm>
            <a:off x="437214" y="999437"/>
            <a:ext cx="5389214" cy="5078313"/>
          </a:xfrm>
          <a:prstGeom prst="rect">
            <a:avLst/>
          </a:prstGeom>
          <a:noFill/>
        </p:spPr>
        <p:txBody>
          <a:bodyPr wrap="square" rtlCol="0">
            <a:spAutoFit/>
          </a:bodyPr>
          <a:lstStyle/>
          <a:p>
            <a:r>
              <a:rPr lang="en-US" b="1" dirty="0"/>
              <a:t>Beginning: </a:t>
            </a:r>
            <a:r>
              <a:rPr lang="en-US" dirty="0"/>
              <a:t>The body perceives a threat and the fight or flight response kicks in. The body becomes hyper alert, with faster breathing, sweating, muscle tension, the release of various adrenal and/or neuro hormones, increased heart rate and dramatically slowed digestive functions. </a:t>
            </a:r>
          </a:p>
          <a:p>
            <a:endParaRPr lang="en-US" dirty="0"/>
          </a:p>
          <a:p>
            <a:r>
              <a:rPr lang="en-US" b="1" dirty="0"/>
              <a:t>Middle:  </a:t>
            </a:r>
            <a:r>
              <a:rPr lang="en-US" dirty="0"/>
              <a:t>The body’s physical response by fight, flight, freeze, flop or fawn. </a:t>
            </a:r>
          </a:p>
          <a:p>
            <a:endParaRPr lang="en-US" dirty="0"/>
          </a:p>
          <a:p>
            <a:r>
              <a:rPr lang="en-US" b="1" dirty="0"/>
              <a:t>End: </a:t>
            </a:r>
            <a:r>
              <a:rPr lang="en-US" dirty="0"/>
              <a:t>The body receives the signal that it has escaped the threat and is now safe.</a:t>
            </a:r>
          </a:p>
          <a:p>
            <a:endParaRPr lang="en-US" dirty="0"/>
          </a:p>
          <a:p>
            <a:r>
              <a:rPr lang="en-US" dirty="0"/>
              <a:t>When the brain/body doesn’t </a:t>
            </a:r>
            <a:r>
              <a:rPr lang="en-US" dirty="0" err="1"/>
              <a:t>recognise</a:t>
            </a:r>
            <a:r>
              <a:rPr lang="en-US" dirty="0"/>
              <a:t> that the event is over and remains stuck in it’s survival mode of fight, flight, flop, freeze or fawn, this may lead to longer term consequences affecting mental, emotional and physical health. </a:t>
            </a:r>
            <a:r>
              <a:rPr lang="en-US" dirty="0" err="1"/>
              <a:t>i.e</a:t>
            </a:r>
            <a:r>
              <a:rPr lang="en-US" dirty="0"/>
              <a:t> PTSD</a:t>
            </a:r>
          </a:p>
        </p:txBody>
      </p:sp>
      <p:pic>
        <p:nvPicPr>
          <p:cNvPr id="10" name="Picture 9">
            <a:extLst>
              <a:ext uri="{FF2B5EF4-FFF2-40B4-BE49-F238E27FC236}">
                <a16:creationId xmlns:a16="http://schemas.microsoft.com/office/drawing/2014/main" id="{53F83E5F-D488-B433-4429-7DC11A57AE59}"/>
              </a:ext>
            </a:extLst>
          </p:cNvPr>
          <p:cNvPicPr>
            <a:picLocks noChangeAspect="1"/>
          </p:cNvPicPr>
          <p:nvPr/>
        </p:nvPicPr>
        <p:blipFill>
          <a:blip r:embed="rId3"/>
          <a:stretch>
            <a:fillRect/>
          </a:stretch>
        </p:blipFill>
        <p:spPr>
          <a:xfrm>
            <a:off x="5830279" y="536831"/>
            <a:ext cx="6268070" cy="5630639"/>
          </a:xfrm>
          <a:prstGeom prst="rect">
            <a:avLst/>
          </a:prstGeom>
        </p:spPr>
      </p:pic>
      <p:sp>
        <p:nvSpPr>
          <p:cNvPr id="11" name="TextBox 10">
            <a:extLst>
              <a:ext uri="{FF2B5EF4-FFF2-40B4-BE49-F238E27FC236}">
                <a16:creationId xmlns:a16="http://schemas.microsoft.com/office/drawing/2014/main" id="{7900430F-1D36-BD58-716A-664921532B7E}"/>
              </a:ext>
            </a:extLst>
          </p:cNvPr>
          <p:cNvSpPr txBox="1"/>
          <p:nvPr/>
        </p:nvSpPr>
        <p:spPr>
          <a:xfrm>
            <a:off x="6269707" y="6215422"/>
            <a:ext cx="5996066" cy="800219"/>
          </a:xfrm>
          <a:prstGeom prst="rect">
            <a:avLst/>
          </a:prstGeom>
          <a:noFill/>
        </p:spPr>
        <p:txBody>
          <a:bodyPr wrap="square" rtlCol="0">
            <a:spAutoFit/>
          </a:bodyPr>
          <a:lstStyle/>
          <a:p>
            <a:r>
              <a:rPr lang="en-US" sz="1400" dirty="0">
                <a:hlinkClick r:id="rId4"/>
              </a:rPr>
              <a:t>https://stfrancisherbfarm.com/blog/stress-management-resolving-the-cycle-of-stress/</a:t>
            </a:r>
            <a:endParaRPr lang="en-US" sz="1400" dirty="0"/>
          </a:p>
          <a:p>
            <a:endParaRPr lang="en-US" dirty="0"/>
          </a:p>
        </p:txBody>
      </p:sp>
      <p:sp>
        <p:nvSpPr>
          <p:cNvPr id="12" name="TextBox 11">
            <a:extLst>
              <a:ext uri="{FF2B5EF4-FFF2-40B4-BE49-F238E27FC236}">
                <a16:creationId xmlns:a16="http://schemas.microsoft.com/office/drawing/2014/main" id="{87559D54-0A12-7E28-FFEF-704846585B8F}"/>
              </a:ext>
            </a:extLst>
          </p:cNvPr>
          <p:cNvSpPr txBox="1"/>
          <p:nvPr/>
        </p:nvSpPr>
        <p:spPr>
          <a:xfrm>
            <a:off x="8534400" y="5444100"/>
            <a:ext cx="1097280" cy="430887"/>
          </a:xfrm>
          <a:prstGeom prst="rect">
            <a:avLst/>
          </a:prstGeom>
          <a:noFill/>
        </p:spPr>
        <p:txBody>
          <a:bodyPr wrap="square" rtlCol="0">
            <a:spAutoFit/>
          </a:bodyPr>
          <a:lstStyle/>
          <a:p>
            <a:r>
              <a:rPr lang="en-US" sz="1100" dirty="0"/>
              <a:t>flop, freeze,        </a:t>
            </a:r>
          </a:p>
          <a:p>
            <a:r>
              <a:rPr lang="en-US" sz="1100" dirty="0"/>
              <a:t>        fawn</a:t>
            </a:r>
          </a:p>
        </p:txBody>
      </p:sp>
    </p:spTree>
    <p:extLst>
      <p:ext uri="{BB962C8B-B14F-4D97-AF65-F5344CB8AC3E}">
        <p14:creationId xmlns:p14="http://schemas.microsoft.com/office/powerpoint/2010/main" val="749771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24B670-5BC9-0DC7-A722-0ADFD0CEC01B}"/>
              </a:ext>
            </a:extLst>
          </p:cNvPr>
          <p:cNvSpPr txBox="1"/>
          <p:nvPr/>
        </p:nvSpPr>
        <p:spPr>
          <a:xfrm>
            <a:off x="1005840" y="411480"/>
            <a:ext cx="10789920" cy="64940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kern="100" dirty="0">
                <a:solidFill>
                  <a:srgbClr val="0B6FA5"/>
                </a:solidFill>
                <a:latin typeface="Arial" panose="020B0604020202020204" pitchFamily="34" charset="0"/>
                <a:ea typeface="Times New Roman" panose="02020603050405020304" pitchFamily="18" charset="0"/>
                <a:cs typeface="Arial" panose="020B0604020202020204" pitchFamily="34" charset="0"/>
              </a:rPr>
              <a:t>3</a:t>
            </a:r>
            <a:r>
              <a:rPr lang="en-GB" sz="3200" b="1" kern="100" dirty="0">
                <a:solidFill>
                  <a:srgbClr val="0B6FA5"/>
                </a:solidFill>
                <a:effectLst/>
                <a:latin typeface="Arial" panose="020B0604020202020204" pitchFamily="34" charset="0"/>
                <a:ea typeface="Times New Roman" panose="02020603050405020304" pitchFamily="18" charset="0"/>
                <a:cs typeface="Arial" panose="020B0604020202020204" pitchFamily="34" charset="0"/>
              </a:rPr>
              <a:t> </a:t>
            </a:r>
            <a:r>
              <a:rPr lang="en-GB" sz="3200" b="1" kern="100" dirty="0">
                <a:solidFill>
                  <a:srgbClr val="0B6FA5"/>
                </a:solidFill>
                <a:latin typeface="Arial" panose="020B0604020202020204" pitchFamily="34" charset="0"/>
                <a:ea typeface="Times New Roman" panose="02020603050405020304" pitchFamily="18" charset="0"/>
                <a:cs typeface="Arial" panose="020B0604020202020204" pitchFamily="34" charset="0"/>
              </a:rPr>
              <a:t>fundamental human needs</a:t>
            </a:r>
            <a:endParaRPr lang="en-GB"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00"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kern="100" dirty="0">
                <a:latin typeface="Arial" panose="020B0604020202020204" pitchFamily="34" charset="0"/>
                <a:ea typeface="Times New Roman" panose="02020603050405020304" pitchFamily="18" charset="0"/>
                <a:cs typeface="Arial" panose="020B0604020202020204" pitchFamily="34" charset="0"/>
              </a:rPr>
              <a:t>Boundaries </a:t>
            </a:r>
            <a:r>
              <a:rPr lang="en-GB" sz="2000" kern="100" dirty="0">
                <a:latin typeface="Arial" panose="020B0604020202020204" pitchFamily="34" charset="0"/>
                <a:ea typeface="Times New Roman" panose="02020603050405020304" pitchFamily="18" charset="0"/>
                <a:cs typeface="Arial" panose="020B0604020202020204" pitchFamily="34" charset="0"/>
              </a:rPr>
              <a:t>(outer &amp; inner)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rial" panose="020B0604020202020204" pitchFamily="34" charset="0"/>
                <a:ea typeface="Times New Roman" panose="02020603050405020304" pitchFamily="18" charset="0"/>
                <a:cs typeface="Arial" panose="020B0604020202020204" pitchFamily="34" charset="0"/>
              </a:rPr>
              <a:t>‘</a:t>
            </a:r>
            <a:r>
              <a:rPr lang="en-GB" sz="1800" i="1" kern="100" dirty="0">
                <a:effectLst/>
                <a:latin typeface="Arial" panose="020B0604020202020204" pitchFamily="34" charset="0"/>
                <a:ea typeface="Times New Roman" panose="02020603050405020304" pitchFamily="18" charset="0"/>
                <a:cs typeface="Arial" panose="020B0604020202020204" pitchFamily="34" charset="0"/>
              </a:rPr>
              <a:t>Developing agency and influence over one’s own life feels really important and transformative.  To say ‘No’ to people rather than pleasing everyone and to do that with less fear feels like a real shift.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kern="100" dirty="0">
                <a:latin typeface="Arial" panose="020B0604020202020204" pitchFamily="34" charset="0"/>
                <a:ea typeface="Times New Roman" panose="02020603050405020304" pitchFamily="18" charset="0"/>
                <a:cs typeface="Arial" panose="020B0604020202020204" pitchFamily="34" charset="0"/>
              </a:rPr>
              <a:t>‘Not to allow myself to return to the old unhealthy habit of staying in bed until midday and feeling depressed. Having experienced the healing effect of my new choice of just getting up anyway and going for a short morning walk, this is now becoming my new routine.’</a:t>
            </a:r>
            <a:endParaRPr lang="en-GB" i="1" kern="100"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kern="100" dirty="0">
                <a:effectLst/>
                <a:latin typeface="Arial" panose="020B0604020202020204" pitchFamily="34" charset="0"/>
                <a:ea typeface="Calibri" panose="020F0502020204030204" pitchFamily="34" charset="0"/>
                <a:cs typeface="Arial" panose="020B0604020202020204" pitchFamily="34" charset="0"/>
              </a:rPr>
              <a:t>Safety</a:t>
            </a:r>
            <a:r>
              <a:rPr lang="en-GB" kern="100" dirty="0">
                <a:effectLst/>
                <a:latin typeface="Arial" panose="020B0604020202020204" pitchFamily="34" charset="0"/>
                <a:ea typeface="Calibri" panose="020F0502020204030204" pitchFamily="34" charset="0"/>
                <a:cs typeface="Arial" panose="020B0604020202020204" pitchFamily="34" charset="0"/>
              </a:rPr>
              <a:t> (Physical &amp; emotional safety)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kern="100" dirty="0">
                <a:effectLst/>
                <a:latin typeface="Arial" panose="020B0604020202020204" pitchFamily="34" charset="0"/>
                <a:ea typeface="Calibri" panose="020F0502020204030204" pitchFamily="34" charset="0"/>
                <a:cs typeface="Arial" panose="020B0604020202020204" pitchFamily="34" charset="0"/>
              </a:rPr>
              <a:t>‘It felt safe to be myself and explore what I really feel in the group. I didn’t feel judged. Everyone listened and allowed me to have space without making me feel bad.’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kern="100" dirty="0">
                <a:latin typeface="Arial" panose="020B0604020202020204" pitchFamily="34" charset="0"/>
                <a:ea typeface="Calibri" panose="020F0502020204030204" pitchFamily="34" charset="0"/>
                <a:cs typeface="Arial" panose="020B0604020202020204" pitchFamily="34" charset="0"/>
              </a:rPr>
              <a:t>Love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kern="100" dirty="0">
                <a:latin typeface="Arial" panose="020B0604020202020204" pitchFamily="34" charset="0"/>
                <a:ea typeface="Calibri" panose="020F0502020204030204" pitchFamily="34" charset="0"/>
                <a:cs typeface="Arial" panose="020B0604020202020204" pitchFamily="34" charset="0"/>
              </a:rPr>
              <a:t>‘I felt comfortable in the group as everyone was really interested how we all make sense of new things we learn and try to apply them in our lives including our difficulties with it. It helped me to feel more gentle towards myself.’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p>
          <a:p>
            <a:endParaRPr lang="en-US" dirty="0"/>
          </a:p>
        </p:txBody>
      </p:sp>
    </p:spTree>
    <p:extLst>
      <p:ext uri="{BB962C8B-B14F-4D97-AF65-F5344CB8AC3E}">
        <p14:creationId xmlns:p14="http://schemas.microsoft.com/office/powerpoint/2010/main" val="973281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E3F297-90D9-F861-E77F-7D6BBAAE072E}"/>
              </a:ext>
            </a:extLst>
          </p:cNvPr>
          <p:cNvSpPr txBox="1"/>
          <p:nvPr/>
        </p:nvSpPr>
        <p:spPr>
          <a:xfrm>
            <a:off x="0" y="0"/>
            <a:ext cx="12192000" cy="1661993"/>
          </a:xfrm>
          <a:prstGeom prst="rect">
            <a:avLst/>
          </a:prstGeom>
          <a:noFill/>
        </p:spPr>
        <p:txBody>
          <a:bodyPr wrap="square" rtlCol="0">
            <a:spAutoFit/>
          </a:bodyPr>
          <a:lstStyle/>
          <a:p>
            <a:pPr algn="ctr"/>
            <a:endParaRPr lang="en-US" sz="2000" b="1" kern="1200" dirty="0">
              <a:latin typeface="+mj-lt"/>
              <a:ea typeface="+mj-ea"/>
              <a:cs typeface="+mj-cs"/>
            </a:endParaRPr>
          </a:p>
          <a:p>
            <a:pPr algn="ctr"/>
            <a:r>
              <a:rPr lang="en-US" sz="3200" b="1" kern="1200" dirty="0">
                <a:solidFill>
                  <a:srgbClr val="0B6FA5"/>
                </a:solidFill>
                <a:latin typeface="Tahoma" panose="020B0604030504040204" pitchFamily="34" charset="0"/>
                <a:ea typeface="Tahoma" panose="020B0604030504040204" pitchFamily="34" charset="0"/>
                <a:cs typeface="Tahoma" panose="020B0604030504040204" pitchFamily="34" charset="0"/>
              </a:rPr>
              <a:t>Healing as an invitation to a journey </a:t>
            </a:r>
          </a:p>
          <a:p>
            <a:pPr algn="ctr"/>
            <a:r>
              <a:rPr lang="en-US" sz="3200" b="1" kern="1200" dirty="0">
                <a:solidFill>
                  <a:srgbClr val="0B6FA5"/>
                </a:solidFill>
                <a:latin typeface="Tahoma" panose="020B0604030504040204" pitchFamily="34" charset="0"/>
                <a:ea typeface="Tahoma" panose="020B0604030504040204" pitchFamily="34" charset="0"/>
                <a:cs typeface="Tahoma" panose="020B0604030504040204" pitchFamily="34" charset="0"/>
              </a:rPr>
              <a:t>of co-production with nature </a:t>
            </a:r>
          </a:p>
          <a:p>
            <a:pPr algn="ctr"/>
            <a:endParaRPr lang="en-US" dirty="0"/>
          </a:p>
        </p:txBody>
      </p:sp>
      <p:sp>
        <p:nvSpPr>
          <p:cNvPr id="5" name="TextBox 4">
            <a:extLst>
              <a:ext uri="{FF2B5EF4-FFF2-40B4-BE49-F238E27FC236}">
                <a16:creationId xmlns:a16="http://schemas.microsoft.com/office/drawing/2014/main" id="{F004233C-AF64-B64D-59B4-886717183CDF}"/>
              </a:ext>
            </a:extLst>
          </p:cNvPr>
          <p:cNvSpPr txBox="1"/>
          <p:nvPr/>
        </p:nvSpPr>
        <p:spPr>
          <a:xfrm>
            <a:off x="0" y="1347200"/>
            <a:ext cx="12192000" cy="6284797"/>
          </a:xfrm>
          <a:prstGeom prst="rect">
            <a:avLst/>
          </a:prstGeom>
          <a:noFill/>
        </p:spPr>
        <p:txBody>
          <a:bodyPr wrap="square" rtlCol="0">
            <a:spAutoFit/>
          </a:bodyPr>
          <a:lstStyle/>
          <a:p>
            <a:pPr lvl="1"/>
            <a:endParaRPr lang="en-US" sz="800" dirty="0">
              <a:latin typeface="Tahoma" panose="020B0604030504040204" pitchFamily="34" charset="0"/>
              <a:ea typeface="Tahoma" panose="020B0604030504040204" pitchFamily="34" charset="0"/>
              <a:cs typeface="Tahoma" panose="020B0604030504040204" pitchFamily="34" charset="0"/>
            </a:endParaRPr>
          </a:p>
          <a:p>
            <a:pPr marL="800100" lvl="1" indent="-342900">
              <a:buFont typeface="Arial" panose="020B0604020202020204" pitchFamily="34" charset="0"/>
              <a:buChar char="•"/>
            </a:pPr>
            <a:r>
              <a:rPr lang="en-US" sz="2400" dirty="0">
                <a:latin typeface="Arial" panose="020B0604020202020204" pitchFamily="34" charset="0"/>
                <a:ea typeface="Tahoma" panose="020B0604030504040204" pitchFamily="34" charset="0"/>
                <a:cs typeface="Arial" panose="020B0604020202020204" pitchFamily="34" charset="0"/>
              </a:rPr>
              <a:t>Trying to make people do something, even if meant well is not healing.</a:t>
            </a:r>
          </a:p>
          <a:p>
            <a:pPr marL="800100" lvl="1" indent="-342900">
              <a:buFont typeface="Arial" panose="020B0604020202020204" pitchFamily="34" charset="0"/>
              <a:buChar char="•"/>
            </a:pPr>
            <a:endParaRPr lang="en-US" sz="2000" dirty="0">
              <a:latin typeface="Arial" panose="020B0604020202020204" pitchFamily="34" charset="0"/>
              <a:ea typeface="Tahoma" panose="020B0604030504040204" pitchFamily="34" charset="0"/>
              <a:cs typeface="Arial" panose="020B0604020202020204" pitchFamily="34" charset="0"/>
            </a:endParaRPr>
          </a:p>
          <a:p>
            <a:pPr marL="800100" lvl="1" indent="-342900">
              <a:buFont typeface="Arial" panose="020B0604020202020204" pitchFamily="34" charset="0"/>
              <a:buChar char="•"/>
            </a:pPr>
            <a:r>
              <a:rPr lang="en-GB" sz="2400" dirty="0">
                <a:latin typeface="Arial" panose="020B0604020202020204" pitchFamily="34" charset="0"/>
                <a:ea typeface="Tahoma" panose="020B0604030504040204" pitchFamily="34" charset="0"/>
                <a:cs typeface="Arial" panose="020B0604020202020204" pitchFamily="34" charset="0"/>
              </a:rPr>
              <a:t>Ideas, no matter how good are not enough.</a:t>
            </a:r>
          </a:p>
          <a:p>
            <a:pPr lvl="1" defTabSz="914400">
              <a:defRPr/>
            </a:pPr>
            <a:endParaRPr lang="en-US" sz="2000" dirty="0">
              <a:solidFill>
                <a:prstClr val="black"/>
              </a:solidFill>
              <a:latin typeface="Arial" panose="020B0604020202020204" pitchFamily="34" charset="0"/>
              <a:cs typeface="Arial" panose="020B0604020202020204" pitchFamily="34" charset="0"/>
            </a:endParaRPr>
          </a:p>
          <a:p>
            <a:pPr marL="800100" lvl="1" indent="-342900" defTabSz="914400">
              <a:buFont typeface="Arial" panose="020B0604020202020204" pitchFamily="34" charset="0"/>
              <a:buChar char="•"/>
              <a:defRPr/>
            </a:pPr>
            <a:r>
              <a:rPr lang="en-US" sz="2400" dirty="0">
                <a:solidFill>
                  <a:prstClr val="black"/>
                </a:solidFill>
                <a:latin typeface="Arial" panose="020B0604020202020204" pitchFamily="34" charset="0"/>
                <a:cs typeface="Arial" panose="020B0604020202020204" pitchFamily="34" charset="0"/>
              </a:rPr>
              <a:t>M</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aking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new learning experiences easy, accessible, social, timely and fun.</a:t>
            </a:r>
          </a:p>
          <a:p>
            <a:pPr lvl="1" defTabSz="914400">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800100" lvl="1" indent="-342900" defTabSz="914400">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Modelling being with plants &amp; people demonstrates caring as well as agency.</a:t>
            </a:r>
          </a:p>
          <a:p>
            <a:pPr lvl="1" defTabSz="914400">
              <a:defRPr/>
            </a:pPr>
            <a:endParaRPr lang="en-US" sz="2000" dirty="0">
              <a:solidFill>
                <a:prstClr val="black"/>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tabLst>
                <a:tab pos="457200" algn="l"/>
              </a:tabLst>
            </a:pPr>
            <a:r>
              <a:rPr lang="en-US" sz="2400" dirty="0">
                <a:ln>
                  <a:noFill/>
                </a:ln>
                <a:effectLst/>
                <a:uFill>
                  <a:solidFill>
                    <a:srgbClr val="000000"/>
                  </a:solidFill>
                </a:uFill>
                <a:latin typeface="Arial" panose="020B0604020202020204" pitchFamily="34" charset="0"/>
                <a:ea typeface="Tahoma" panose="020B0604030504040204" pitchFamily="34" charset="0"/>
                <a:cs typeface="Arial" panose="020B0604020202020204" pitchFamily="34" charset="0"/>
              </a:rPr>
              <a:t>Validation </a:t>
            </a:r>
            <a:r>
              <a:rPr lang="en-US" sz="1600" dirty="0">
                <a:ln>
                  <a:noFill/>
                </a:ln>
                <a:effectLst/>
                <a:uFill>
                  <a:solidFill>
                    <a:srgbClr val="000000"/>
                  </a:solidFill>
                </a:uFill>
                <a:latin typeface="Arial" panose="020B0604020202020204" pitchFamily="34" charset="0"/>
                <a:ea typeface="Tahoma" panose="020B0604030504040204" pitchFamily="34" charset="0"/>
                <a:cs typeface="Arial" panose="020B0604020202020204" pitchFamily="34" charset="0"/>
              </a:rPr>
              <a:t>(5</a:t>
            </a:r>
            <a:r>
              <a:rPr lang="en-US" sz="1600" dirty="0">
                <a:uFill>
                  <a:solidFill>
                    <a:srgbClr val="000000"/>
                  </a:solidFill>
                </a:uFill>
                <a:latin typeface="Arial" panose="020B0604020202020204" pitchFamily="34" charset="0"/>
                <a:ea typeface="Tahoma" panose="020B0604030504040204" pitchFamily="34" charset="0"/>
                <a:cs typeface="Arial" panose="020B0604020202020204" pitchFamily="34" charset="0"/>
              </a:rPr>
              <a:t>) : </a:t>
            </a:r>
            <a:r>
              <a:rPr lang="en-US" sz="2400" b="0" i="0" dirty="0">
                <a:solidFill>
                  <a:schemeClr val="tx1"/>
                </a:solidFill>
                <a:latin typeface="Arial" panose="020B0604020202020204" pitchFamily="34" charset="0"/>
                <a:ea typeface="Tahoma" panose="020B0604030504040204" pitchFamily="34" charset="0"/>
                <a:cs typeface="Arial" panose="020B0604020202020204" pitchFamily="34" charset="0"/>
              </a:rPr>
              <a:t>Feeling validated can be an important first step in the healing </a:t>
            </a:r>
          </a:p>
          <a:p>
            <a:pPr lvl="1">
              <a:tabLst>
                <a:tab pos="457200" algn="l"/>
              </a:tabLst>
            </a:pPr>
            <a:r>
              <a:rPr lang="en-US" sz="2400" dirty="0">
                <a:latin typeface="Arial" panose="020B0604020202020204" pitchFamily="34" charset="0"/>
                <a:ea typeface="Tahoma" panose="020B0604030504040204" pitchFamily="34" charset="0"/>
                <a:cs typeface="Arial" panose="020B0604020202020204" pitchFamily="34" charset="0"/>
              </a:rPr>
              <a:t>    </a:t>
            </a:r>
            <a:r>
              <a:rPr lang="en-US" sz="2400" b="0" i="0" dirty="0">
                <a:solidFill>
                  <a:schemeClr val="tx1"/>
                </a:solidFill>
                <a:latin typeface="Arial" panose="020B0604020202020204" pitchFamily="34" charset="0"/>
                <a:ea typeface="Tahoma" panose="020B0604030504040204" pitchFamily="34" charset="0"/>
                <a:cs typeface="Arial" panose="020B0604020202020204" pitchFamily="34" charset="0"/>
              </a:rPr>
              <a:t>process by helping to recognize self-worth and value, and to trust own judgment.</a:t>
            </a:r>
          </a:p>
          <a:p>
            <a:pPr lvl="1">
              <a:tabLst>
                <a:tab pos="457200" algn="l"/>
              </a:tabLst>
            </a:pPr>
            <a:endParaRPr lang="en-US" sz="2000" i="1" dirty="0">
              <a:uFill>
                <a:solidFill>
                  <a:srgbClr val="000000"/>
                </a:solidFill>
              </a:uFill>
              <a:latin typeface="Arial" panose="020B0604020202020204" pitchFamily="34" charset="0"/>
              <a:ea typeface="Tahoma" panose="020B0604030504040204" pitchFamily="34" charset="0"/>
              <a:cs typeface="Arial" panose="020B0604020202020204" pitchFamily="34" charset="0"/>
            </a:endParaRPr>
          </a:p>
          <a:p>
            <a:pPr lvl="1"/>
            <a:r>
              <a:rPr lang="en-GB" sz="2000" i="1" dirty="0">
                <a:effectLst/>
                <a:latin typeface="Arial" panose="020B0604020202020204" pitchFamily="34" charset="0"/>
                <a:ea typeface="Times New Roman" panose="02020603050405020304" pitchFamily="18" charset="0"/>
                <a:cs typeface="Arial" panose="020B0604020202020204" pitchFamily="34" charset="0"/>
              </a:rPr>
              <a:t>‘The walks in the park near me made nature and foraging part of daily life rather than treatment. </a:t>
            </a:r>
          </a:p>
          <a:p>
            <a:pPr lvl="1"/>
            <a:r>
              <a:rPr lang="en-GB" sz="2000" i="1" dirty="0">
                <a:latin typeface="Arial" panose="020B0604020202020204" pitchFamily="34" charset="0"/>
                <a:ea typeface="Times New Roman" panose="02020603050405020304" pitchFamily="18" charset="0"/>
                <a:cs typeface="Arial" panose="020B0604020202020204" pitchFamily="34" charset="0"/>
              </a:rPr>
              <a:t> </a:t>
            </a:r>
            <a:r>
              <a:rPr lang="en-GB" sz="2000" i="1" dirty="0">
                <a:effectLst/>
                <a:latin typeface="Arial" panose="020B0604020202020204" pitchFamily="34" charset="0"/>
                <a:ea typeface="Times New Roman" panose="02020603050405020304" pitchFamily="18" charset="0"/>
                <a:cs typeface="Arial" panose="020B0604020202020204" pitchFamily="34" charset="0"/>
              </a:rPr>
              <a:t>It helped me to take ownership of my own health. </a:t>
            </a:r>
            <a:r>
              <a:rPr lang="en-US" sz="2000" i="1" dirty="0">
                <a:ln>
                  <a:noFill/>
                </a:ln>
                <a:solidFill>
                  <a:srgbClr val="000000"/>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My illness has forced me to think differently  </a:t>
            </a:r>
          </a:p>
          <a:p>
            <a:pPr lvl="1"/>
            <a:r>
              <a:rPr lang="en-US" sz="2000" i="1" dirty="0">
                <a:ln>
                  <a:noFill/>
                </a:ln>
                <a:solidFill>
                  <a:srgbClr val="000000"/>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 rather than rely only on medical treatment.’ </a:t>
            </a:r>
            <a:r>
              <a:rPr lang="en-US" dirty="0">
                <a:ln>
                  <a:noFill/>
                </a:ln>
                <a:solidFill>
                  <a:srgbClr val="000000"/>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(participant feedback)</a:t>
            </a:r>
          </a:p>
          <a:p>
            <a:pPr lvl="1"/>
            <a:endParaRPr lang="en-US" sz="800" dirty="0">
              <a:ln>
                <a:noFill/>
              </a:ln>
              <a:solidFill>
                <a:srgbClr val="000000"/>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endParaRPr>
          </a:p>
          <a:p>
            <a:pPr lvl="1" algn="r"/>
            <a:endParaRPr lang="en-GB" sz="800" b="1" i="1" dirty="0">
              <a:solidFill>
                <a:srgbClr val="0B6FA5"/>
              </a:solidFill>
              <a:uFill>
                <a:solidFill>
                  <a:srgbClr val="000000"/>
                </a:solidFill>
              </a:uFill>
              <a:latin typeface="Arial" panose="020B0604020202020204" pitchFamily="34" charset="0"/>
              <a:ea typeface="Tahoma" panose="020B060403050404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algn="r"/>
            <a:r>
              <a:rPr lang="en-GB" sz="1600" u="sng"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lang="en-GB" sz="1600" i="0" dirty="0">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(5) What Is Validation in Therapy &amp; Why Is It Important?</a:t>
            </a:r>
            <a:endParaRPr lang="en-GB" sz="1600" i="0" dirty="0">
              <a:effectLst/>
              <a:latin typeface="Arial" panose="020B0604020202020204" pitchFamily="34" charset="0"/>
              <a:cs typeface="Arial" panose="020B0604020202020204" pitchFamily="34" charset="0"/>
            </a:endParaRPr>
          </a:p>
          <a:p>
            <a:pPr lvl="1" algn="r" defTabSz="914400">
              <a:lnSpc>
                <a:spcPct val="90000"/>
              </a:lnSpc>
              <a:spcAft>
                <a:spcPts val="600"/>
              </a:spcAft>
              <a:tabLst>
                <a:tab pos="457200" algn="l"/>
              </a:tabLst>
            </a:pPr>
            <a:endParaRPr lang="en-GB" sz="1600" i="1" dirty="0">
              <a:ln>
                <a:noFill/>
              </a:ln>
              <a:solidFill>
                <a:srgbClr val="000000"/>
              </a:solidFill>
              <a:effectLst/>
              <a:uFill>
                <a:solidFill>
                  <a:srgbClr val="000000"/>
                </a:solidFill>
              </a:uFill>
              <a:latin typeface="Arial" panose="020B0604020202020204" pitchFamily="34" charset="0"/>
              <a:ea typeface="Tahoma" panose="020B0604030504040204" pitchFamily="34" charset="0"/>
              <a:cs typeface="Arial" panose="020B0604020202020204" pitchFamily="34" charset="0"/>
            </a:endParaRPr>
          </a:p>
          <a:p>
            <a:pPr marL="800100" lvl="1" indent="-342900" defTabSz="914400">
              <a:buFont typeface="Arial" panose="020B0604020202020204" pitchFamily="34" charset="0"/>
              <a:buChar char="•"/>
              <a:defRPr/>
            </a:pPr>
            <a:endParaRPr kumimoji="0" lang="en-US" sz="2400" b="0" i="0" u="none" strike="noStrike" kern="1200" cap="none" spc="0" normalizeH="0" baseline="0" noProof="0" dirty="0">
              <a:ln>
                <a:noFill/>
              </a:ln>
              <a:solidFill>
                <a:prstClr val="black"/>
              </a:solidFill>
              <a:effectLst/>
              <a:uLnTx/>
              <a:uFillTx/>
              <a:latin typeface="Bierstadt" panose="02110004020202020204"/>
              <a:ea typeface="+mn-ea"/>
              <a:cs typeface="+mn-cs"/>
            </a:endParaRPr>
          </a:p>
          <a:p>
            <a:pPr lvl="2"/>
            <a:endParaRPr lang="en-GB" sz="11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54802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49A53D3-E34D-B569-EB40-28057255B80B}"/>
              </a:ext>
            </a:extLst>
          </p:cNvPr>
          <p:cNvSpPr txBox="1"/>
          <p:nvPr/>
        </p:nvSpPr>
        <p:spPr>
          <a:xfrm>
            <a:off x="643467" y="321734"/>
            <a:ext cx="10905066" cy="1135737"/>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endParaRPr lang="en-US" sz="3600" kern="1200" dirty="0">
              <a:solidFill>
                <a:schemeClr val="tx1"/>
              </a:solidFill>
              <a:latin typeface="+mj-lt"/>
              <a:ea typeface="+mj-ea"/>
              <a:cs typeface="+mj-cs"/>
            </a:endParaRPr>
          </a:p>
        </p:txBody>
      </p:sp>
      <p:sp>
        <p:nvSpPr>
          <p:cNvPr id="3" name="TextBox 2">
            <a:extLst>
              <a:ext uri="{FF2B5EF4-FFF2-40B4-BE49-F238E27FC236}">
                <a16:creationId xmlns:a16="http://schemas.microsoft.com/office/drawing/2014/main" id="{EBD66086-E298-67D2-6A1D-450ADADDCBC1}"/>
              </a:ext>
            </a:extLst>
          </p:cNvPr>
          <p:cNvSpPr txBox="1"/>
          <p:nvPr/>
        </p:nvSpPr>
        <p:spPr>
          <a:xfrm>
            <a:off x="0" y="0"/>
            <a:ext cx="12192000" cy="6858000"/>
          </a:xfrm>
          <a:prstGeom prst="rect">
            <a:avLst/>
          </a:prstGeom>
          <a:noFill/>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endParaRPr lang="en-US" sz="1700" dirty="0">
              <a:ln>
                <a:noFill/>
              </a:ln>
              <a:effectLst/>
              <a:uFill>
                <a:solidFill>
                  <a:srgbClr val="000000"/>
                </a:solidFill>
              </a:uFill>
            </a:endParaRPr>
          </a:p>
          <a:p>
            <a:pPr algn="ctr" defTabSz="914400">
              <a:lnSpc>
                <a:spcPct val="90000"/>
              </a:lnSpc>
              <a:spcAft>
                <a:spcPts val="600"/>
              </a:spcAft>
            </a:pPr>
            <a:r>
              <a:rPr lang="en-US" sz="3200" b="1" kern="1200" dirty="0">
                <a:ln>
                  <a:noFill/>
                </a:ln>
                <a:solidFill>
                  <a:srgbClr val="0B6FA5"/>
                </a:solidFill>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Therapeutic language</a:t>
            </a:r>
            <a:endParaRPr lang="en-US" sz="2000" dirty="0">
              <a:uFill>
                <a:solidFill>
                  <a:srgbClr val="000000"/>
                </a:solidFill>
              </a:uFill>
              <a:latin typeface="Arial" panose="020B0604020202020204" pitchFamily="34" charset="0"/>
              <a:cs typeface="Arial" panose="020B0604020202020204" pitchFamily="34" charset="0"/>
            </a:endParaRPr>
          </a:p>
          <a:p>
            <a:pPr lvl="2" defTabSz="914400">
              <a:lnSpc>
                <a:spcPct val="90000"/>
              </a:lnSpc>
              <a:spcAft>
                <a:spcPts val="600"/>
              </a:spcAft>
            </a:pPr>
            <a:endParaRPr lang="en-US" sz="1600" dirty="0">
              <a:ln>
                <a:noFill/>
              </a:ln>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lvl="2" defTabSz="914400">
              <a:lnSpc>
                <a:spcPct val="90000"/>
              </a:lnSpc>
              <a:spcAft>
                <a:spcPts val="600"/>
              </a:spcAft>
            </a:pPr>
            <a:r>
              <a:rPr lang="en-US" sz="2400" b="1" dirty="0">
                <a:ln>
                  <a:noFill/>
                </a:ln>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Therapeutic language is not limited to spoken language and                   may also involve nonverbal communication, such as body                  language and tone of voice.</a:t>
            </a:r>
            <a:r>
              <a:rPr lang="en-US" sz="2400" dirty="0">
                <a:ln>
                  <a:noFill/>
                </a:ln>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1400" dirty="0">
                <a:ln>
                  <a:noFill/>
                </a:ln>
                <a:effectLst/>
                <a:uFill>
                  <a:solidFill>
                    <a:srgbClr val="000000"/>
                  </a:solidFill>
                </a:uFill>
                <a:latin typeface="Tahoma" panose="020B0604030504040204" pitchFamily="34" charset="0"/>
                <a:ea typeface="Tahoma" panose="020B0604030504040204" pitchFamily="34" charset="0"/>
                <a:cs typeface="Tahoma" panose="020B0604030504040204" pitchFamily="34" charset="0"/>
              </a:rPr>
              <a:t>(4)</a:t>
            </a:r>
            <a:endParaRPr lang="en-US" sz="1400" dirty="0">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lvl="2" defTabSz="914400">
              <a:lnSpc>
                <a:spcPct val="90000"/>
              </a:lnSpc>
              <a:spcAft>
                <a:spcPts val="600"/>
              </a:spcAft>
            </a:pPr>
            <a:endParaRPr lang="en-US" sz="1200" dirty="0">
              <a:ln>
                <a:noFill/>
              </a:ln>
              <a:effectLst/>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lvl="2" defTabSz="914400">
              <a:lnSpc>
                <a:spcPct val="90000"/>
              </a:lnSpc>
              <a:spcAft>
                <a:spcPts val="600"/>
              </a:spcAft>
            </a:pPr>
            <a:endParaRPr lang="en-US" sz="2000" dirty="0">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lvl="2" defTabSz="914400">
              <a:lnSpc>
                <a:spcPct val="90000"/>
              </a:lnSpc>
              <a:spcAft>
                <a:spcPts val="600"/>
              </a:spcAft>
            </a:pPr>
            <a:endParaRPr lang="en-US" sz="2000" dirty="0">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lvl="2" defTabSz="914400">
              <a:lnSpc>
                <a:spcPct val="90000"/>
              </a:lnSpc>
              <a:spcAft>
                <a:spcPts val="600"/>
              </a:spcAft>
            </a:pPr>
            <a:endParaRPr lang="en-US" sz="2000" dirty="0">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lvl="2" defTabSz="914400">
              <a:lnSpc>
                <a:spcPct val="90000"/>
              </a:lnSpc>
              <a:spcAft>
                <a:spcPts val="600"/>
              </a:spcAft>
            </a:pPr>
            <a:endParaRPr lang="en-US" sz="2000" dirty="0">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lvl="2" defTabSz="914400">
              <a:lnSpc>
                <a:spcPct val="90000"/>
              </a:lnSpc>
              <a:spcAft>
                <a:spcPts val="600"/>
              </a:spcAft>
            </a:pPr>
            <a:endParaRPr lang="en-US" sz="2000" dirty="0">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lvl="2" defTabSz="914400">
              <a:lnSpc>
                <a:spcPct val="90000"/>
              </a:lnSpc>
              <a:spcAft>
                <a:spcPts val="600"/>
              </a:spcAft>
            </a:pPr>
            <a:endParaRPr lang="en-US" sz="2000" dirty="0">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lvl="2" defTabSz="914400">
              <a:lnSpc>
                <a:spcPct val="90000"/>
              </a:lnSpc>
              <a:spcAft>
                <a:spcPts val="600"/>
              </a:spcAft>
            </a:pPr>
            <a:endParaRPr lang="en-US" sz="2000" dirty="0">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lvl="2" defTabSz="914400">
              <a:lnSpc>
                <a:spcPct val="90000"/>
              </a:lnSpc>
              <a:spcAft>
                <a:spcPts val="600"/>
              </a:spcAft>
            </a:pPr>
            <a:endParaRPr lang="en-US" sz="2000" dirty="0">
              <a:uFill>
                <a:solidFill>
                  <a:srgbClr val="000000"/>
                </a:solidFill>
              </a:uFill>
              <a:latin typeface="Tahoma" panose="020B0604030504040204" pitchFamily="34" charset="0"/>
              <a:ea typeface="Tahoma" panose="020B0604030504040204" pitchFamily="34" charset="0"/>
              <a:cs typeface="Tahoma" panose="020B0604030504040204" pitchFamily="34" charset="0"/>
            </a:endParaRPr>
          </a:p>
          <a:p>
            <a:pPr lvl="2" defTabSz="914400">
              <a:lnSpc>
                <a:spcPct val="90000"/>
              </a:lnSpc>
              <a:spcAft>
                <a:spcPts val="600"/>
              </a:spcAft>
            </a:pPr>
            <a:r>
              <a:rPr lang="en-US" sz="1700" dirty="0">
                <a:ln>
                  <a:noFill/>
                </a:ln>
                <a:effectLst/>
                <a:uFill>
                  <a:solidFill>
                    <a:srgbClr val="000000"/>
                  </a:solidFill>
                </a:uFill>
              </a:rPr>
              <a:t>(</a:t>
            </a:r>
          </a:p>
          <a:p>
            <a:pPr lvl="2" defTabSz="914400">
              <a:lnSpc>
                <a:spcPct val="90000"/>
              </a:lnSpc>
              <a:spcAft>
                <a:spcPts val="600"/>
              </a:spcAft>
            </a:pPr>
            <a:endParaRPr lang="en-US" sz="1700" dirty="0">
              <a:ln>
                <a:noFill/>
              </a:ln>
              <a:effectLst/>
              <a:uFill>
                <a:solidFill>
                  <a:srgbClr val="000000"/>
                </a:solidFill>
              </a:uFill>
            </a:endParaRPr>
          </a:p>
          <a:p>
            <a:pPr lvl="2" defTabSz="914400">
              <a:lnSpc>
                <a:spcPct val="90000"/>
              </a:lnSpc>
              <a:spcAft>
                <a:spcPts val="600"/>
              </a:spcAft>
            </a:pPr>
            <a:endParaRPr lang="en-US" sz="1700" dirty="0">
              <a:uFill>
                <a:solidFill>
                  <a:srgbClr val="000000"/>
                </a:solidFill>
              </a:uFill>
            </a:endParaRPr>
          </a:p>
          <a:p>
            <a:pPr lvl="2" defTabSz="914400">
              <a:lnSpc>
                <a:spcPct val="90000"/>
              </a:lnSpc>
              <a:spcAft>
                <a:spcPts val="600"/>
              </a:spcAft>
            </a:pPr>
            <a:r>
              <a:rPr lang="en-US" sz="1700" dirty="0">
                <a:ln>
                  <a:noFill/>
                </a:ln>
                <a:effectLst/>
                <a:uFill>
                  <a:solidFill>
                    <a:srgbClr val="000000"/>
                  </a:solidFill>
                </a:uFill>
              </a:rPr>
              <a:t>4) https://</a:t>
            </a:r>
            <a:r>
              <a:rPr lang="en-US" sz="1700" dirty="0" err="1">
                <a:ln>
                  <a:noFill/>
                </a:ln>
                <a:effectLst/>
                <a:uFill>
                  <a:solidFill>
                    <a:srgbClr val="000000"/>
                  </a:solidFill>
                </a:uFill>
              </a:rPr>
              <a:t>www.ncbi.nlm.nih.gov</a:t>
            </a:r>
            <a:r>
              <a:rPr lang="en-US" sz="1700" dirty="0">
                <a:ln>
                  <a:noFill/>
                </a:ln>
                <a:effectLst/>
                <a:uFill>
                  <a:solidFill>
                    <a:srgbClr val="000000"/>
                  </a:solidFill>
                </a:uFill>
              </a:rPr>
              <a:t>/</a:t>
            </a:r>
            <a:r>
              <a:rPr lang="en-US" sz="1700" dirty="0" err="1">
                <a:ln>
                  <a:noFill/>
                </a:ln>
                <a:effectLst/>
                <a:uFill>
                  <a:solidFill>
                    <a:srgbClr val="000000"/>
                  </a:solidFill>
                </a:uFill>
              </a:rPr>
              <a:t>pmc</a:t>
            </a:r>
            <a:r>
              <a:rPr lang="en-US" sz="1700" dirty="0">
                <a:ln>
                  <a:noFill/>
                </a:ln>
                <a:effectLst/>
                <a:uFill>
                  <a:solidFill>
                    <a:srgbClr val="000000"/>
                  </a:solidFill>
                </a:uFill>
              </a:rPr>
              <a:t>/articles/PMC2898840/</a:t>
            </a:r>
          </a:p>
          <a:p>
            <a:pPr lvl="2" defTabSz="914400">
              <a:lnSpc>
                <a:spcPct val="90000"/>
              </a:lnSpc>
              <a:spcAft>
                <a:spcPts val="600"/>
              </a:spcAft>
            </a:pPr>
            <a:endParaRPr lang="en-US" sz="1700" dirty="0">
              <a:uFill>
                <a:solidFill>
                  <a:srgbClr val="000000"/>
                </a:solidFill>
              </a:uFill>
            </a:endParaRPr>
          </a:p>
          <a:p>
            <a:pPr defTabSz="914400">
              <a:lnSpc>
                <a:spcPct val="90000"/>
              </a:lnSpc>
              <a:spcAft>
                <a:spcPts val="600"/>
              </a:spcAft>
            </a:pPr>
            <a:endParaRPr lang="en-US" sz="1700" dirty="0">
              <a:uFill>
                <a:solidFill>
                  <a:srgbClr val="000000"/>
                </a:solidFill>
              </a:uFill>
            </a:endParaRPr>
          </a:p>
          <a:p>
            <a:pPr defTabSz="914400">
              <a:lnSpc>
                <a:spcPct val="90000"/>
              </a:lnSpc>
              <a:spcAft>
                <a:spcPts val="600"/>
              </a:spcAft>
            </a:pPr>
            <a:endParaRPr lang="en-US" sz="1700" dirty="0">
              <a:ln>
                <a:noFill/>
              </a:ln>
              <a:effectLst/>
              <a:uFill>
                <a:solidFill>
                  <a:srgbClr val="000000"/>
                </a:solidFill>
              </a:uFill>
            </a:endParaRPr>
          </a:p>
          <a:p>
            <a:pPr defTabSz="914400">
              <a:lnSpc>
                <a:spcPct val="90000"/>
              </a:lnSpc>
              <a:spcAft>
                <a:spcPts val="600"/>
              </a:spcAft>
            </a:pPr>
            <a:endParaRPr lang="en-US" sz="1700" dirty="0">
              <a:uFill>
                <a:solidFill>
                  <a:srgbClr val="000000"/>
                </a:solidFill>
              </a:uFill>
            </a:endParaRPr>
          </a:p>
          <a:p>
            <a:pPr defTabSz="914400">
              <a:lnSpc>
                <a:spcPct val="90000"/>
              </a:lnSpc>
              <a:spcAft>
                <a:spcPts val="600"/>
              </a:spcAft>
            </a:pPr>
            <a:endParaRPr lang="en-US" sz="1700" dirty="0">
              <a:ln>
                <a:noFill/>
              </a:ln>
              <a:effectLst/>
              <a:uFill>
                <a:solidFill>
                  <a:srgbClr val="000000"/>
                </a:solidFill>
              </a:uFill>
            </a:endParaRPr>
          </a:p>
        </p:txBody>
      </p:sp>
      <p:sp>
        <p:nvSpPr>
          <p:cNvPr id="25" name="Rectangle 2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Rectangle 3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0D98300E-9D0B-D1D5-E432-B4BE5EC1C279}"/>
              </a:ext>
            </a:extLst>
          </p:cNvPr>
          <p:cNvPicPr>
            <a:picLocks noChangeAspect="1"/>
          </p:cNvPicPr>
          <p:nvPr/>
        </p:nvPicPr>
        <p:blipFill>
          <a:blip r:embed="rId3"/>
          <a:stretch>
            <a:fillRect/>
          </a:stretch>
        </p:blipFill>
        <p:spPr>
          <a:xfrm>
            <a:off x="2055038" y="2394341"/>
            <a:ext cx="7452360" cy="3163573"/>
          </a:xfrm>
          <a:prstGeom prst="rect">
            <a:avLst/>
          </a:prstGeom>
        </p:spPr>
      </p:pic>
    </p:spTree>
    <p:extLst>
      <p:ext uri="{BB962C8B-B14F-4D97-AF65-F5344CB8AC3E}">
        <p14:creationId xmlns:p14="http://schemas.microsoft.com/office/powerpoint/2010/main" val="2763907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7DF3CC-27EC-363F-5803-A6896F3F8D55}"/>
              </a:ext>
            </a:extLst>
          </p:cNvPr>
          <p:cNvSpPr txBox="1"/>
          <p:nvPr/>
        </p:nvSpPr>
        <p:spPr>
          <a:xfrm>
            <a:off x="2294021" y="152400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0A6B6644-232B-E596-4EFA-B2A75433A9B3}"/>
              </a:ext>
            </a:extLst>
          </p:cNvPr>
          <p:cNvSpPr txBox="1"/>
          <p:nvPr/>
        </p:nvSpPr>
        <p:spPr>
          <a:xfrm>
            <a:off x="0" y="0"/>
            <a:ext cx="12192000" cy="6709529"/>
          </a:xfrm>
          <a:prstGeom prst="rect">
            <a:avLst/>
          </a:prstGeom>
          <a:noFill/>
        </p:spPr>
        <p:txBody>
          <a:bodyPr wrap="square" rtlCol="0">
            <a:spAutoFit/>
          </a:bodyPr>
          <a:lstStyle/>
          <a:p>
            <a:pPr lvl="0" algn="ctr" defTabSz="914400" eaLnBrk="0" fontAlgn="base" hangingPunct="0">
              <a:spcBef>
                <a:spcPct val="0"/>
              </a:spcBef>
              <a:spcAft>
                <a:spcPct val="0"/>
              </a:spcAft>
            </a:pPr>
            <a:r>
              <a:rPr lang="en-US" dirty="0"/>
              <a:t>    </a:t>
            </a:r>
          </a:p>
          <a:p>
            <a:pPr lvl="0" algn="ctr" defTabSz="914400" eaLnBrk="0" fontAlgn="base" hangingPunct="0">
              <a:spcBef>
                <a:spcPct val="0"/>
              </a:spcBef>
              <a:spcAft>
                <a:spcPct val="0"/>
              </a:spcAft>
            </a:pPr>
            <a:endParaRPr lang="en-US" altLang="en-US" sz="2000" b="1" dirty="0">
              <a:solidFill>
                <a:srgbClr val="0B6FA5"/>
              </a:solidFill>
              <a:latin typeface="Tahoma" panose="020B0604030504040204" pitchFamily="34" charset="0"/>
              <a:ea typeface="Tahoma" panose="020B0604030504040204" pitchFamily="34" charset="0"/>
              <a:cs typeface="Tahoma" panose="020B0604030504040204" pitchFamily="34" charset="0"/>
            </a:endParaRPr>
          </a:p>
          <a:p>
            <a:pPr lvl="0" algn="ctr" defTabSz="914400" eaLnBrk="0" fontAlgn="base" hangingPunct="0">
              <a:spcBef>
                <a:spcPct val="0"/>
              </a:spcBef>
              <a:spcAft>
                <a:spcPct val="0"/>
              </a:spcAft>
            </a:pPr>
            <a:r>
              <a:rPr lang="en-US" altLang="en-US" sz="3200" b="1" dirty="0">
                <a:solidFill>
                  <a:srgbClr val="0B6FA5"/>
                </a:solidFill>
                <a:latin typeface="Tahoma" panose="020B0604030504040204" pitchFamily="34" charset="0"/>
                <a:ea typeface="Tahoma" panose="020B0604030504040204" pitchFamily="34" charset="0"/>
                <a:cs typeface="Tahoma" panose="020B0604030504040204" pitchFamily="34" charset="0"/>
              </a:rPr>
              <a:t>Using therapeutic language on a foraging walk </a:t>
            </a:r>
          </a:p>
          <a:p>
            <a:pPr algn="ctr" defTabSz="914400" eaLnBrk="0" fontAlgn="base" hangingPunct="0">
              <a:spcBef>
                <a:spcPct val="0"/>
              </a:spcBef>
              <a:spcAft>
                <a:spcPct val="0"/>
              </a:spcAft>
            </a:pPr>
            <a:endParaRPr lang="en-US" altLang="en-US" sz="2000" dirty="0">
              <a:solidFill>
                <a:srgbClr val="0B6FA5"/>
              </a:solidFill>
              <a:latin typeface="Tahoma" panose="020B0604030504040204" pitchFamily="34" charset="0"/>
              <a:ea typeface="Tahoma" panose="020B0604030504040204" pitchFamily="34" charset="0"/>
              <a:cs typeface="Tahoma" panose="020B0604030504040204" pitchFamily="34" charset="0"/>
            </a:endParaRPr>
          </a:p>
          <a:p>
            <a:pPr algn="ctr" defTabSz="914400" eaLnBrk="0" fontAlgn="base" hangingPunct="0">
              <a:spcBef>
                <a:spcPct val="0"/>
              </a:spcBef>
              <a:spcAft>
                <a:spcPct val="0"/>
              </a:spcAft>
            </a:pPr>
            <a:r>
              <a:rPr lang="en-US" altLang="en-US" sz="2000" dirty="0">
                <a:solidFill>
                  <a:srgbClr val="0B6FA5"/>
                </a:solidFill>
                <a:latin typeface="Tahoma" panose="020B0604030504040204" pitchFamily="34" charset="0"/>
                <a:ea typeface="Tahoma" panose="020B0604030504040204" pitchFamily="34" charset="0"/>
                <a:cs typeface="Tahoma" panose="020B0604030504040204" pitchFamily="34" charset="0"/>
              </a:rPr>
              <a:t>To help create a calming and supportive atmosphere that promotes well-being and relaxation</a:t>
            </a:r>
          </a:p>
          <a:p>
            <a:pPr lvl="0" algn="ctr" defTabSz="914400" eaLnBrk="0" fontAlgn="base" hangingPunct="0">
              <a:spcBef>
                <a:spcPct val="0"/>
              </a:spcBef>
              <a:spcAft>
                <a:spcPct val="0"/>
              </a:spcAft>
            </a:pPr>
            <a:endParaRPr lang="en-US" altLang="en-US" sz="2000" dirty="0">
              <a:latin typeface="Tahoma" panose="020B0604030504040204" pitchFamily="34" charset="0"/>
              <a:ea typeface="Tahoma" panose="020B0604030504040204" pitchFamily="34" charset="0"/>
              <a:cs typeface="Tahoma" panose="020B0604030504040204" pitchFamily="34" charset="0"/>
            </a:endParaRPr>
          </a:p>
          <a:p>
            <a:pPr lvl="1" defTabSz="914400" eaLnBrk="0" fontAlgn="base" hangingPunct="0">
              <a:spcBef>
                <a:spcPct val="0"/>
              </a:spcBef>
              <a:spcAft>
                <a:spcPct val="0"/>
              </a:spcAft>
            </a:pPr>
            <a:r>
              <a:rPr lang="en-US" altLang="en-US" sz="2200" b="1" dirty="0">
                <a:solidFill>
                  <a:srgbClr val="0B6FA5"/>
                </a:solidFill>
                <a:latin typeface="Tahoma" panose="020B0604030504040204" pitchFamily="34" charset="0"/>
                <a:ea typeface="Tahoma" panose="020B0604030504040204" pitchFamily="34" charset="0"/>
                <a:cs typeface="Tahoma" panose="020B0604030504040204" pitchFamily="34" charset="0"/>
              </a:rPr>
              <a:t>Encourage mindfulness</a:t>
            </a:r>
            <a:r>
              <a:rPr lang="en-US" altLang="en-US" sz="2200" dirty="0">
                <a:solidFill>
                  <a:srgbClr val="0B6FA5"/>
                </a:solidFill>
                <a:latin typeface="Tahoma" panose="020B0604030504040204" pitchFamily="34" charset="0"/>
                <a:ea typeface="Tahoma" panose="020B0604030504040204" pitchFamily="34" charset="0"/>
                <a:cs typeface="Tahoma" panose="020B0604030504040204" pitchFamily="34" charset="0"/>
              </a:rPr>
              <a:t>: </a:t>
            </a:r>
            <a:r>
              <a:rPr lang="en-US" altLang="en-US" sz="2000" dirty="0">
                <a:latin typeface="Tahoma" panose="020B0604030504040204" pitchFamily="34" charset="0"/>
                <a:ea typeface="Tahoma" panose="020B0604030504040204" pitchFamily="34" charset="0"/>
                <a:cs typeface="Tahoma" panose="020B0604030504040204" pitchFamily="34" charset="0"/>
              </a:rPr>
              <a:t>Encourage the person to focus on their senses and the present moment. Ask them to describe what they see, feel, smell, hear, touch, and taste.</a:t>
            </a:r>
          </a:p>
          <a:p>
            <a:pPr lvl="1" defTabSz="914400" eaLnBrk="0" fontAlgn="base" hangingPunct="0">
              <a:spcBef>
                <a:spcPct val="0"/>
              </a:spcBef>
              <a:spcAft>
                <a:spcPct val="0"/>
              </a:spcAft>
            </a:pPr>
            <a:endParaRPr lang="en-US" altLang="en-US" sz="800" dirty="0">
              <a:latin typeface="Tahoma" panose="020B0604030504040204" pitchFamily="34" charset="0"/>
              <a:ea typeface="Tahoma" panose="020B0604030504040204" pitchFamily="34" charset="0"/>
              <a:cs typeface="Tahoma" panose="020B0604030504040204" pitchFamily="34" charset="0"/>
            </a:endParaRPr>
          </a:p>
          <a:p>
            <a:pPr lvl="1" defTabSz="914400" eaLnBrk="0" fontAlgn="base" hangingPunct="0">
              <a:spcBef>
                <a:spcPct val="0"/>
              </a:spcBef>
              <a:spcAft>
                <a:spcPct val="0"/>
              </a:spcAft>
            </a:pPr>
            <a:r>
              <a:rPr lang="en-US" altLang="en-US" sz="2200" dirty="0">
                <a:latin typeface="Tahoma" panose="020B0604030504040204" pitchFamily="34" charset="0"/>
                <a:ea typeface="Tahoma" panose="020B0604030504040204" pitchFamily="34" charset="0"/>
                <a:cs typeface="Tahoma" panose="020B0604030504040204" pitchFamily="34" charset="0"/>
              </a:rPr>
              <a:t>                                       </a:t>
            </a:r>
          </a:p>
          <a:p>
            <a:pPr lvl="1" defTabSz="914400" eaLnBrk="0" fontAlgn="base" hangingPunct="0">
              <a:spcBef>
                <a:spcPct val="0"/>
              </a:spcBef>
              <a:spcAft>
                <a:spcPct val="0"/>
              </a:spcAft>
            </a:pPr>
            <a:r>
              <a:rPr lang="en-US" altLang="en-US" sz="2200" b="1" dirty="0">
                <a:solidFill>
                  <a:srgbClr val="0B6FA5"/>
                </a:solidFill>
                <a:latin typeface="Tahoma" panose="020B0604030504040204" pitchFamily="34" charset="0"/>
                <a:ea typeface="Tahoma" panose="020B0604030504040204" pitchFamily="34" charset="0"/>
                <a:cs typeface="Tahoma" panose="020B0604030504040204" pitchFamily="34" charset="0"/>
              </a:rPr>
              <a:t>Use descriptive language:</a:t>
            </a:r>
            <a:r>
              <a:rPr lang="en-US" altLang="en-US" sz="2200" dirty="0">
                <a:solidFill>
                  <a:srgbClr val="0B6FA5"/>
                </a:solidFill>
                <a:latin typeface="Tahoma" panose="020B0604030504040204" pitchFamily="34" charset="0"/>
                <a:ea typeface="Tahoma" panose="020B0604030504040204" pitchFamily="34" charset="0"/>
                <a:cs typeface="Tahoma" panose="020B0604030504040204" pitchFamily="34" charset="0"/>
              </a:rPr>
              <a:t> </a:t>
            </a:r>
          </a:p>
          <a:p>
            <a:pPr lvl="1" defTabSz="914400" eaLnBrk="0" fontAlgn="base" hangingPunct="0">
              <a:spcBef>
                <a:spcPct val="0"/>
              </a:spcBef>
              <a:spcAft>
                <a:spcPct val="0"/>
              </a:spcAft>
            </a:pPr>
            <a:r>
              <a:rPr lang="en-US" altLang="en-US" sz="2000" dirty="0">
                <a:latin typeface="Tahoma" panose="020B0604030504040204" pitchFamily="34" charset="0"/>
                <a:ea typeface="Tahoma" panose="020B0604030504040204" pitchFamily="34" charset="0"/>
                <a:cs typeface="Tahoma" panose="020B0604030504040204" pitchFamily="34" charset="0"/>
              </a:rPr>
              <a:t>Encourage to describe the different textures, colors, and shapes</a:t>
            </a:r>
          </a:p>
          <a:p>
            <a:pPr lvl="1" defTabSz="914400" eaLnBrk="0" fontAlgn="base" hangingPunct="0">
              <a:spcBef>
                <a:spcPct val="0"/>
              </a:spcBef>
              <a:spcAft>
                <a:spcPct val="0"/>
              </a:spcAft>
            </a:pPr>
            <a:r>
              <a:rPr lang="en-US" altLang="en-US" sz="2000" dirty="0">
                <a:latin typeface="Tahoma" panose="020B0604030504040204" pitchFamily="34" charset="0"/>
                <a:ea typeface="Tahoma" panose="020B0604030504040204" pitchFamily="34" charset="0"/>
                <a:cs typeface="Tahoma" panose="020B0604030504040204" pitchFamily="34" charset="0"/>
              </a:rPr>
              <a:t>of the objects they find.</a:t>
            </a:r>
            <a:endParaRPr lang="en-US" altLang="en-US" sz="2000" b="1" dirty="0">
              <a:latin typeface="Tahoma" panose="020B0604030504040204" pitchFamily="34" charset="0"/>
              <a:ea typeface="Tahoma" panose="020B0604030504040204" pitchFamily="34" charset="0"/>
              <a:cs typeface="Tahoma" panose="020B0604030504040204" pitchFamily="34" charset="0"/>
            </a:endParaRPr>
          </a:p>
          <a:p>
            <a:pPr lvl="1" defTabSz="914400" eaLnBrk="0" fontAlgn="base" hangingPunct="0">
              <a:spcBef>
                <a:spcPct val="0"/>
              </a:spcBef>
              <a:spcAft>
                <a:spcPct val="0"/>
              </a:spcAft>
            </a:pPr>
            <a:endParaRPr lang="en-US" altLang="en-US" sz="2200" b="1" dirty="0">
              <a:solidFill>
                <a:srgbClr val="0B6FA5"/>
              </a:solidFill>
              <a:latin typeface="Tahoma" panose="020B0604030504040204" pitchFamily="34" charset="0"/>
              <a:ea typeface="Tahoma" panose="020B0604030504040204" pitchFamily="34" charset="0"/>
              <a:cs typeface="Tahoma" panose="020B0604030504040204" pitchFamily="34" charset="0"/>
            </a:endParaRPr>
          </a:p>
          <a:p>
            <a:pPr lvl="1" defTabSz="914400" eaLnBrk="0" fontAlgn="base" hangingPunct="0">
              <a:spcBef>
                <a:spcPct val="0"/>
              </a:spcBef>
              <a:spcAft>
                <a:spcPct val="0"/>
              </a:spcAft>
            </a:pPr>
            <a:endParaRPr lang="en-US" altLang="en-US" sz="2200" b="1" dirty="0">
              <a:solidFill>
                <a:srgbClr val="0B6FA5"/>
              </a:solidFill>
              <a:latin typeface="Tahoma" panose="020B0604030504040204" pitchFamily="34" charset="0"/>
              <a:ea typeface="Tahoma" panose="020B0604030504040204" pitchFamily="34" charset="0"/>
              <a:cs typeface="Tahoma" panose="020B0604030504040204" pitchFamily="34" charset="0"/>
            </a:endParaRPr>
          </a:p>
          <a:p>
            <a:pPr lvl="1" defTabSz="914400" eaLnBrk="0" fontAlgn="base" hangingPunct="0">
              <a:spcBef>
                <a:spcPct val="0"/>
              </a:spcBef>
              <a:spcAft>
                <a:spcPct val="0"/>
              </a:spcAft>
            </a:pPr>
            <a:r>
              <a:rPr lang="en-US" altLang="en-US" sz="2200" b="1" dirty="0">
                <a:solidFill>
                  <a:srgbClr val="0B6FA5"/>
                </a:solidFill>
                <a:latin typeface="Tahoma" panose="020B0604030504040204" pitchFamily="34" charset="0"/>
                <a:ea typeface="Tahoma" panose="020B0604030504040204" pitchFamily="34" charset="0"/>
                <a:cs typeface="Tahoma" panose="020B0604030504040204" pitchFamily="34" charset="0"/>
              </a:rPr>
              <a:t>Create a positive atmosphere:</a:t>
            </a:r>
            <a:r>
              <a:rPr lang="en-US" altLang="en-US" sz="2200" dirty="0">
                <a:solidFill>
                  <a:srgbClr val="0B6FA5"/>
                </a:solidFill>
                <a:latin typeface="Tahoma" panose="020B0604030504040204" pitchFamily="34" charset="0"/>
                <a:ea typeface="Tahoma" panose="020B0604030504040204" pitchFamily="34" charset="0"/>
                <a:cs typeface="Tahoma" panose="020B0604030504040204" pitchFamily="34" charset="0"/>
              </a:rPr>
              <a:t> </a:t>
            </a:r>
          </a:p>
          <a:p>
            <a:pPr lvl="1" defTabSz="914400" eaLnBrk="0" fontAlgn="base" hangingPunct="0">
              <a:spcBef>
                <a:spcPct val="0"/>
              </a:spcBef>
              <a:spcAft>
                <a:spcPct val="0"/>
              </a:spcAft>
            </a:pPr>
            <a:r>
              <a:rPr lang="en-US" altLang="en-US" sz="2000" dirty="0">
                <a:latin typeface="Tahoma" panose="020B0604030504040204" pitchFamily="34" charset="0"/>
                <a:ea typeface="Tahoma" panose="020B0604030504040204" pitchFamily="34" charset="0"/>
                <a:cs typeface="Tahoma" panose="020B0604030504040204" pitchFamily="34" charset="0"/>
              </a:rPr>
              <a:t>Use positive and encouraging language to create a relaxed and supportive atmosphere.                          Compliment the person on their observations and discoveries.</a:t>
            </a:r>
          </a:p>
          <a:p>
            <a:pPr lvl="1" defTabSz="914400" eaLnBrk="0" fontAlgn="base" hangingPunct="0">
              <a:spcBef>
                <a:spcPct val="0"/>
              </a:spcBef>
              <a:spcAft>
                <a:spcPct val="0"/>
              </a:spcAft>
            </a:pPr>
            <a:endParaRPr lang="en-US" altLang="en-US" sz="2000" dirty="0">
              <a:latin typeface="Tahoma" panose="020B0604030504040204" pitchFamily="34" charset="0"/>
              <a:ea typeface="Tahoma" panose="020B0604030504040204" pitchFamily="34" charset="0"/>
              <a:cs typeface="Tahoma" panose="020B0604030504040204" pitchFamily="34" charset="0"/>
            </a:endParaRPr>
          </a:p>
          <a:p>
            <a:pPr lvl="1" defTabSz="914400" eaLnBrk="0" fontAlgn="base" hangingPunct="0">
              <a:spcBef>
                <a:spcPct val="0"/>
              </a:spcBef>
              <a:spcAft>
                <a:spcPct val="0"/>
              </a:spcAft>
            </a:pPr>
            <a:endParaRPr lang="en-US" altLang="en-US" sz="2000" dirty="0">
              <a:latin typeface="Tahoma" panose="020B0604030504040204" pitchFamily="34" charset="0"/>
              <a:ea typeface="Tahoma" panose="020B0604030504040204" pitchFamily="34" charset="0"/>
              <a:cs typeface="Tahoma" panose="020B0604030504040204" pitchFamily="34" charset="0"/>
            </a:endParaRPr>
          </a:p>
          <a:p>
            <a:pPr lvl="1" defTabSz="914400" eaLnBrk="0" fontAlgn="base" hangingPunct="0">
              <a:spcBef>
                <a:spcPct val="0"/>
              </a:spcBef>
              <a:spcAft>
                <a:spcPct val="0"/>
              </a:spcAft>
            </a:pPr>
            <a:endParaRPr lang="en-US" alt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12" name="Rectangle 11">
            <a:extLst>
              <a:ext uri="{FF2B5EF4-FFF2-40B4-BE49-F238E27FC236}">
                <a16:creationId xmlns:a16="http://schemas.microsoft.com/office/drawing/2014/main" id="{7E0CD82C-A5AE-4984-1110-257BD1B77E90}"/>
              </a:ext>
            </a:extLst>
          </p:cNvPr>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13" name="Rectangle 12" descr="modernherbalmedicine@gmail.com">
            <a:extLst>
              <a:ext uri="{FF2B5EF4-FFF2-40B4-BE49-F238E27FC236}">
                <a16:creationId xmlns:a16="http://schemas.microsoft.com/office/drawing/2014/main" id="{E29E079A-163C-5B91-1DEC-8B5502E2C4E3}"/>
              </a:ext>
            </a:extLst>
          </p:cNvPr>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pic>
        <p:nvPicPr>
          <p:cNvPr id="3" name="Picture 2">
            <a:extLst>
              <a:ext uri="{FF2B5EF4-FFF2-40B4-BE49-F238E27FC236}">
                <a16:creationId xmlns:a16="http://schemas.microsoft.com/office/drawing/2014/main" id="{93D71809-DE32-DEF4-E41B-7B351BD83811}"/>
              </a:ext>
            </a:extLst>
          </p:cNvPr>
          <p:cNvPicPr>
            <a:picLocks noChangeAspect="1"/>
          </p:cNvPicPr>
          <p:nvPr/>
        </p:nvPicPr>
        <p:blipFill>
          <a:blip r:embed="rId3"/>
          <a:stretch>
            <a:fillRect/>
          </a:stretch>
        </p:blipFill>
        <p:spPr>
          <a:xfrm>
            <a:off x="7932420" y="2761130"/>
            <a:ext cx="3714937" cy="2275565"/>
          </a:xfrm>
          <a:prstGeom prst="rect">
            <a:avLst/>
          </a:prstGeom>
        </p:spPr>
      </p:pic>
    </p:spTree>
    <p:extLst>
      <p:ext uri="{BB962C8B-B14F-4D97-AF65-F5344CB8AC3E}">
        <p14:creationId xmlns:p14="http://schemas.microsoft.com/office/powerpoint/2010/main" val="3664962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1B6B66-253C-9BDF-53AE-4E4CF1EEC311}"/>
              </a:ext>
            </a:extLst>
          </p:cNvPr>
          <p:cNvSpPr txBox="1"/>
          <p:nvPr/>
        </p:nvSpPr>
        <p:spPr>
          <a:xfrm>
            <a:off x="0" y="0"/>
            <a:ext cx="12192000" cy="6894195"/>
          </a:xfrm>
          <a:prstGeom prst="rect">
            <a:avLst/>
          </a:prstGeom>
          <a:noFill/>
        </p:spPr>
        <p:txBody>
          <a:bodyPr wrap="square">
            <a:spAutoFit/>
          </a:bodyPr>
          <a:lstStyle/>
          <a:p>
            <a:pPr lvl="1" algn="ctr" defTabSz="914400" eaLnBrk="0" fontAlgn="base" hangingPunct="0">
              <a:spcBef>
                <a:spcPct val="0"/>
              </a:spcBef>
              <a:spcAft>
                <a:spcPct val="0"/>
              </a:spcAft>
            </a:pPr>
            <a:endParaRPr lang="en-US" altLang="en-US" sz="2400" b="1" dirty="0">
              <a:solidFill>
                <a:srgbClr val="0B6FA5"/>
              </a:solidFill>
              <a:latin typeface="Tahoma" panose="020B0604030504040204" pitchFamily="34" charset="0"/>
              <a:ea typeface="Tahoma" panose="020B0604030504040204" pitchFamily="34" charset="0"/>
              <a:cs typeface="Tahoma" panose="020B0604030504040204" pitchFamily="34" charset="0"/>
            </a:endParaRPr>
          </a:p>
          <a:p>
            <a:pPr lvl="1" algn="ctr" defTabSz="914400" eaLnBrk="0" fontAlgn="base" hangingPunct="0">
              <a:spcBef>
                <a:spcPct val="0"/>
              </a:spcBef>
              <a:spcAft>
                <a:spcPct val="0"/>
              </a:spcAft>
            </a:pPr>
            <a:r>
              <a:rPr lang="en-US" altLang="en-US" sz="3200" b="1" dirty="0">
                <a:solidFill>
                  <a:srgbClr val="0B6FA5"/>
                </a:solidFill>
                <a:latin typeface="Tahoma" panose="020B0604030504040204" pitchFamily="34" charset="0"/>
                <a:ea typeface="Tahoma" panose="020B0604030504040204" pitchFamily="34" charset="0"/>
                <a:cs typeface="Tahoma" panose="020B0604030504040204" pitchFamily="34" charset="0"/>
              </a:rPr>
              <a:t>Using therapeutic language on a foraging walk </a:t>
            </a:r>
            <a:endParaRPr lang="en-US" altLang="en-US" b="1" dirty="0">
              <a:solidFill>
                <a:srgbClr val="0B6FA5"/>
              </a:solidFill>
              <a:latin typeface="Tahoma" panose="020B0604030504040204" pitchFamily="34" charset="0"/>
              <a:ea typeface="Tahoma" panose="020B0604030504040204" pitchFamily="34" charset="0"/>
              <a:cs typeface="Tahoma" panose="020B0604030504040204" pitchFamily="34" charset="0"/>
            </a:endParaRPr>
          </a:p>
          <a:p>
            <a:pPr lvl="1" defTabSz="914400" eaLnBrk="0" fontAlgn="base" hangingPunct="0">
              <a:spcBef>
                <a:spcPct val="0"/>
              </a:spcBef>
              <a:spcAft>
                <a:spcPct val="0"/>
              </a:spcAft>
            </a:pPr>
            <a:endParaRPr lang="en-US" altLang="en-US" sz="2200" b="1" dirty="0">
              <a:solidFill>
                <a:srgbClr val="0B6FA5"/>
              </a:solidFill>
              <a:latin typeface="Tahoma" panose="020B0604030504040204" pitchFamily="34" charset="0"/>
              <a:ea typeface="Tahoma" panose="020B0604030504040204" pitchFamily="34" charset="0"/>
              <a:cs typeface="Tahoma" panose="020B0604030504040204" pitchFamily="34" charset="0"/>
            </a:endParaRPr>
          </a:p>
          <a:p>
            <a:pPr lvl="1" defTabSz="914400" eaLnBrk="0" fontAlgn="base" hangingPunct="0">
              <a:spcBef>
                <a:spcPct val="0"/>
              </a:spcBef>
              <a:spcAft>
                <a:spcPct val="0"/>
              </a:spcAft>
            </a:pPr>
            <a:r>
              <a:rPr lang="en-US" altLang="en-US" sz="2200" b="1" dirty="0">
                <a:solidFill>
                  <a:srgbClr val="0B6FA5"/>
                </a:solidFill>
                <a:latin typeface="Tahoma" panose="020B0604030504040204" pitchFamily="34" charset="0"/>
                <a:ea typeface="Tahoma" panose="020B0604030504040204" pitchFamily="34" charset="0"/>
                <a:cs typeface="Tahoma" panose="020B0604030504040204" pitchFamily="34" charset="0"/>
              </a:rPr>
              <a:t>Encourage reflection:</a:t>
            </a:r>
            <a:r>
              <a:rPr lang="en-US" altLang="en-US" sz="2200" dirty="0">
                <a:solidFill>
                  <a:srgbClr val="0B6FA5"/>
                </a:solidFill>
                <a:latin typeface="Tahoma" panose="020B0604030504040204" pitchFamily="34" charset="0"/>
                <a:ea typeface="Tahoma" panose="020B0604030504040204" pitchFamily="34" charset="0"/>
                <a:cs typeface="Tahoma" panose="020B0604030504040204" pitchFamily="34" charset="0"/>
              </a:rPr>
              <a:t> </a:t>
            </a:r>
            <a:r>
              <a:rPr lang="en-US" altLang="en-US" sz="2000" dirty="0">
                <a:latin typeface="Tahoma" panose="020B0604030504040204" pitchFamily="34" charset="0"/>
                <a:ea typeface="Tahoma" panose="020B0604030504040204" pitchFamily="34" charset="0"/>
                <a:cs typeface="Tahoma" panose="020B0604030504040204" pitchFamily="34" charset="0"/>
              </a:rPr>
              <a:t>Encourage everyone to reflect on their experiences and feelings. </a:t>
            </a:r>
          </a:p>
          <a:p>
            <a:pPr lvl="1" defTabSz="914400" eaLnBrk="0" fontAlgn="base" hangingPunct="0">
              <a:spcBef>
                <a:spcPct val="0"/>
              </a:spcBef>
              <a:spcAft>
                <a:spcPct val="0"/>
              </a:spcAft>
            </a:pPr>
            <a:r>
              <a:rPr lang="en-US" altLang="en-US" sz="2000" dirty="0">
                <a:latin typeface="Tahoma" panose="020B0604030504040204" pitchFamily="34" charset="0"/>
                <a:ea typeface="Tahoma" panose="020B0604030504040204" pitchFamily="34" charset="0"/>
                <a:cs typeface="Tahoma" panose="020B0604030504040204" pitchFamily="34" charset="0"/>
              </a:rPr>
              <a:t>Ask them questions about their thoughts and emotions and listen attentively to their responses.</a:t>
            </a:r>
            <a:endParaRPr lang="en-US" altLang="en-US" sz="2000" b="1" dirty="0">
              <a:solidFill>
                <a:srgbClr val="0B6FA5"/>
              </a:solidFill>
              <a:latin typeface="Tahoma" panose="020B0604030504040204" pitchFamily="34" charset="0"/>
              <a:ea typeface="Tahoma" panose="020B0604030504040204" pitchFamily="34" charset="0"/>
              <a:cs typeface="Tahoma" panose="020B0604030504040204" pitchFamily="34" charset="0"/>
            </a:endParaRPr>
          </a:p>
          <a:p>
            <a:pPr lvl="1" defTabSz="914400" eaLnBrk="0" fontAlgn="base" hangingPunct="0">
              <a:spcBef>
                <a:spcPct val="0"/>
              </a:spcBef>
              <a:spcAft>
                <a:spcPct val="0"/>
              </a:spcAft>
            </a:pPr>
            <a:endParaRPr lang="en-US" altLang="en-US" sz="1800" b="1" dirty="0">
              <a:solidFill>
                <a:srgbClr val="0B6FA5"/>
              </a:solidFill>
              <a:latin typeface="Tahoma" panose="020B0604030504040204" pitchFamily="34" charset="0"/>
              <a:ea typeface="Tahoma" panose="020B0604030504040204" pitchFamily="34" charset="0"/>
              <a:cs typeface="Tahoma" panose="020B0604030504040204" pitchFamily="34" charset="0"/>
            </a:endParaRPr>
          </a:p>
          <a:p>
            <a:pPr lvl="1" defTabSz="914400" eaLnBrk="0" fontAlgn="base" hangingPunct="0">
              <a:spcBef>
                <a:spcPct val="0"/>
              </a:spcBef>
              <a:spcAft>
                <a:spcPct val="0"/>
              </a:spcAft>
            </a:pPr>
            <a:r>
              <a:rPr lang="en-US" altLang="en-US" sz="2200" b="1" dirty="0">
                <a:solidFill>
                  <a:srgbClr val="0B6FA5"/>
                </a:solidFill>
                <a:latin typeface="Tahoma" panose="020B0604030504040204" pitchFamily="34" charset="0"/>
                <a:ea typeface="Tahoma" panose="020B0604030504040204" pitchFamily="34" charset="0"/>
                <a:cs typeface="Tahoma" panose="020B0604030504040204" pitchFamily="34" charset="0"/>
              </a:rPr>
              <a:t>Connect with nature:</a:t>
            </a:r>
            <a:r>
              <a:rPr lang="en-US" altLang="en-US" sz="2200" dirty="0">
                <a:solidFill>
                  <a:srgbClr val="0B6FA5"/>
                </a:solidFill>
                <a:latin typeface="Tahoma" panose="020B0604030504040204" pitchFamily="34" charset="0"/>
                <a:ea typeface="Tahoma" panose="020B0604030504040204" pitchFamily="34" charset="0"/>
                <a:cs typeface="Tahoma" panose="020B0604030504040204" pitchFamily="34" charset="0"/>
              </a:rPr>
              <a:t> </a:t>
            </a:r>
            <a:r>
              <a:rPr lang="en-US" altLang="en-US" sz="2000" dirty="0">
                <a:latin typeface="Tahoma" panose="020B0604030504040204" pitchFamily="34" charset="0"/>
                <a:ea typeface="Tahoma" panose="020B0604030504040204" pitchFamily="34" charset="0"/>
                <a:cs typeface="Tahoma" panose="020B0604030504040204" pitchFamily="34" charset="0"/>
              </a:rPr>
              <a:t>Highlight the therapeutic benefits of being in nature and encourage </a:t>
            </a:r>
          </a:p>
          <a:p>
            <a:pPr lvl="1" defTabSz="914400" eaLnBrk="0" fontAlgn="base" hangingPunct="0">
              <a:spcBef>
                <a:spcPct val="0"/>
              </a:spcBef>
              <a:spcAft>
                <a:spcPct val="0"/>
              </a:spcAft>
            </a:pPr>
            <a:r>
              <a:rPr lang="en-US" altLang="en-US" sz="2000" dirty="0">
                <a:latin typeface="Tahoma" panose="020B0604030504040204" pitchFamily="34" charset="0"/>
                <a:ea typeface="Tahoma" panose="020B0604030504040204" pitchFamily="34" charset="0"/>
                <a:cs typeface="Tahoma" panose="020B0604030504040204" pitchFamily="34" charset="0"/>
              </a:rPr>
              <a:t>to connect with the surroundings. Talk about the natural beauty and the positive effects it can </a:t>
            </a:r>
          </a:p>
          <a:p>
            <a:pPr lvl="1" defTabSz="914400" eaLnBrk="0" fontAlgn="base" hangingPunct="0">
              <a:spcBef>
                <a:spcPct val="0"/>
              </a:spcBef>
              <a:spcAft>
                <a:spcPct val="0"/>
              </a:spcAft>
            </a:pPr>
            <a:r>
              <a:rPr lang="en-US" altLang="en-US" sz="2000" dirty="0">
                <a:latin typeface="Tahoma" panose="020B0604030504040204" pitchFamily="34" charset="0"/>
                <a:ea typeface="Tahoma" panose="020B0604030504040204" pitchFamily="34" charset="0"/>
                <a:cs typeface="Tahoma" panose="020B0604030504040204" pitchFamily="34" charset="0"/>
              </a:rPr>
              <a:t>have on one's mental health.</a:t>
            </a:r>
            <a:r>
              <a:rPr lang="en-US" sz="2000" dirty="0"/>
              <a:t>    </a:t>
            </a:r>
          </a:p>
          <a:p>
            <a:pPr lvl="1" defTabSz="914400" eaLnBrk="0" fontAlgn="base" hangingPunct="0">
              <a:spcBef>
                <a:spcPct val="0"/>
              </a:spcBef>
              <a:spcAft>
                <a:spcPct val="0"/>
              </a:spcAft>
            </a:pPr>
            <a:endParaRPr lang="en-US" dirty="0"/>
          </a:p>
          <a:p>
            <a:pPr lvl="1" defTabSz="914400" eaLnBrk="0" fontAlgn="base" hangingPunct="0">
              <a:spcBef>
                <a:spcPct val="0"/>
              </a:spcBef>
              <a:spcAft>
                <a:spcPct val="0"/>
              </a:spcAft>
            </a:pPr>
            <a:endParaRPr lang="en-US" dirty="0"/>
          </a:p>
          <a:p>
            <a:pPr lvl="1" defTabSz="914400" eaLnBrk="0" fontAlgn="base" hangingPunct="0">
              <a:spcBef>
                <a:spcPct val="0"/>
              </a:spcBef>
              <a:spcAft>
                <a:spcPct val="0"/>
              </a:spcAft>
            </a:pPr>
            <a:r>
              <a:rPr lang="en-US" i="1" dirty="0">
                <a:latin typeface="Tahoma" panose="020B0604030504040204" pitchFamily="34" charset="0"/>
                <a:ea typeface="Tahoma" panose="020B0604030504040204" pitchFamily="34" charset="0"/>
                <a:cs typeface="Tahoma" panose="020B0604030504040204" pitchFamily="34" charset="0"/>
              </a:rPr>
              <a:t>’Remember, everything works </a:t>
            </a:r>
          </a:p>
          <a:p>
            <a:pPr lvl="1" defTabSz="914400" eaLnBrk="0" fontAlgn="base" hangingPunct="0">
              <a:spcBef>
                <a:spcPct val="0"/>
              </a:spcBef>
              <a:spcAft>
                <a:spcPct val="0"/>
              </a:spcAft>
            </a:pPr>
            <a:r>
              <a:rPr lang="en-US" i="1" dirty="0">
                <a:latin typeface="Tahoma" panose="020B0604030504040204" pitchFamily="34" charset="0"/>
                <a:ea typeface="Tahoma" panose="020B0604030504040204" pitchFamily="34" charset="0"/>
                <a:cs typeface="Tahoma" panose="020B0604030504040204" pitchFamily="34" charset="0"/>
              </a:rPr>
              <a:t>better when you align with nature,</a:t>
            </a:r>
          </a:p>
          <a:p>
            <a:pPr lvl="1" defTabSz="914400" eaLnBrk="0" fontAlgn="base" hangingPunct="0">
              <a:spcBef>
                <a:spcPct val="0"/>
              </a:spcBef>
              <a:spcAft>
                <a:spcPct val="0"/>
              </a:spcAft>
            </a:pPr>
            <a:r>
              <a:rPr lang="en-US" i="1" dirty="0">
                <a:latin typeface="Tahoma" panose="020B0604030504040204" pitchFamily="34" charset="0"/>
                <a:ea typeface="Tahoma" panose="020B0604030504040204" pitchFamily="34" charset="0"/>
                <a:cs typeface="Tahoma" panose="020B0604030504040204" pitchFamily="34" charset="0"/>
              </a:rPr>
              <a:t>so </a:t>
            </a:r>
            <a:r>
              <a:rPr lang="en-US" i="1" dirty="0" err="1">
                <a:latin typeface="Tahoma" panose="020B0604030504040204" pitchFamily="34" charset="0"/>
                <a:ea typeface="Tahoma" panose="020B0604030504040204" pitchFamily="34" charset="0"/>
                <a:cs typeface="Tahoma" panose="020B0604030504040204" pitchFamily="34" charset="0"/>
              </a:rPr>
              <a:t>optimise</a:t>
            </a:r>
            <a:r>
              <a:rPr lang="en-US" i="1" dirty="0">
                <a:latin typeface="Tahoma" panose="020B0604030504040204" pitchFamily="34" charset="0"/>
                <a:ea typeface="Tahoma" panose="020B0604030504040204" pitchFamily="34" charset="0"/>
                <a:cs typeface="Tahoma" panose="020B0604030504040204" pitchFamily="34" charset="0"/>
              </a:rPr>
              <a:t> your sunlight, oxygen,</a:t>
            </a:r>
          </a:p>
          <a:p>
            <a:pPr lvl="1" defTabSz="914400" eaLnBrk="0" fontAlgn="base" hangingPunct="0">
              <a:spcBef>
                <a:spcPct val="0"/>
              </a:spcBef>
              <a:spcAft>
                <a:spcPct val="0"/>
              </a:spcAft>
            </a:pPr>
            <a:r>
              <a:rPr lang="en-US" i="1" dirty="0">
                <a:latin typeface="Tahoma" panose="020B0604030504040204" pitchFamily="34" charset="0"/>
                <a:ea typeface="Tahoma" panose="020B0604030504040204" pitchFamily="34" charset="0"/>
                <a:cs typeface="Tahoma" panose="020B0604030504040204" pitchFamily="34" charset="0"/>
              </a:rPr>
              <a:t>hydration, movement, connection</a:t>
            </a:r>
          </a:p>
          <a:p>
            <a:pPr lvl="1" defTabSz="914400" eaLnBrk="0" fontAlgn="base" hangingPunct="0">
              <a:spcBef>
                <a:spcPct val="0"/>
              </a:spcBef>
              <a:spcAft>
                <a:spcPct val="0"/>
              </a:spcAft>
            </a:pPr>
            <a:r>
              <a:rPr lang="en-US" i="1" dirty="0">
                <a:latin typeface="Tahoma" panose="020B0604030504040204" pitchFamily="34" charset="0"/>
                <a:ea typeface="Tahoma" panose="020B0604030504040204" pitchFamily="34" charset="0"/>
                <a:cs typeface="Tahoma" panose="020B0604030504040204" pitchFamily="34" charset="0"/>
              </a:rPr>
              <a:t>to the earth, relationships and </a:t>
            </a:r>
          </a:p>
          <a:p>
            <a:pPr lvl="1" defTabSz="914400" eaLnBrk="0" fontAlgn="base" hangingPunct="0">
              <a:spcBef>
                <a:spcPct val="0"/>
              </a:spcBef>
              <a:spcAft>
                <a:spcPct val="0"/>
              </a:spcAft>
            </a:pPr>
            <a:r>
              <a:rPr lang="en-US" i="1" dirty="0">
                <a:latin typeface="Tahoma" panose="020B0604030504040204" pitchFamily="34" charset="0"/>
                <a:ea typeface="Tahoma" panose="020B0604030504040204" pitchFamily="34" charset="0"/>
                <a:cs typeface="Tahoma" panose="020B0604030504040204" pitchFamily="34" charset="0"/>
              </a:rPr>
              <a:t>food intake. </a:t>
            </a:r>
          </a:p>
          <a:p>
            <a:pPr lvl="1" defTabSz="914400" eaLnBrk="0" fontAlgn="base" hangingPunct="0">
              <a:spcBef>
                <a:spcPct val="0"/>
              </a:spcBef>
              <a:spcAft>
                <a:spcPct val="0"/>
              </a:spcAft>
            </a:pPr>
            <a:r>
              <a:rPr lang="en-US" i="1" dirty="0">
                <a:latin typeface="Tahoma" panose="020B0604030504040204" pitchFamily="34" charset="0"/>
                <a:ea typeface="Tahoma" panose="020B0604030504040204" pitchFamily="34" charset="0"/>
                <a:cs typeface="Tahoma" panose="020B0604030504040204" pitchFamily="34" charset="0"/>
              </a:rPr>
              <a:t>        The basics matter!’</a:t>
            </a:r>
          </a:p>
          <a:p>
            <a:pPr lvl="1" defTabSz="914400" eaLnBrk="0" fontAlgn="base" hangingPunct="0">
              <a:spcBef>
                <a:spcPct val="0"/>
              </a:spcBef>
              <a:spcAft>
                <a:spcPct val="0"/>
              </a:spcAft>
            </a:pPr>
            <a:r>
              <a:rPr lang="en-US" sz="1600" dirty="0">
                <a:solidFill>
                  <a:schemeClr val="tx1">
                    <a:lumMod val="95000"/>
                    <a:lumOff val="5000"/>
                  </a:schemeClr>
                </a:solidFill>
              </a:rPr>
              <a:t>                                                                                                                                                                                                    https://</a:t>
            </a:r>
            <a:r>
              <a:rPr lang="en-US" sz="1600" dirty="0" err="1">
                <a:solidFill>
                  <a:schemeClr val="tx1">
                    <a:lumMod val="95000"/>
                    <a:lumOff val="5000"/>
                  </a:schemeClr>
                </a:solidFill>
              </a:rPr>
              <a:t>totallywilduk.co.uk</a:t>
            </a:r>
            <a:r>
              <a:rPr lang="en-US" sz="1600" dirty="0">
                <a:solidFill>
                  <a:schemeClr val="tx1">
                    <a:lumMod val="95000"/>
                    <a:lumOff val="5000"/>
                  </a:schemeClr>
                </a:solidFill>
              </a:rPr>
              <a:t>/</a:t>
            </a:r>
          </a:p>
          <a:p>
            <a:pPr lvl="1" defTabSz="914400" eaLnBrk="0" fontAlgn="base" hangingPunct="0">
              <a:spcBef>
                <a:spcPct val="0"/>
              </a:spcBef>
              <a:spcAft>
                <a:spcPct val="0"/>
              </a:spcAft>
            </a:pPr>
            <a:r>
              <a:rPr lang="en-GB" sz="1600" i="0" dirty="0">
                <a:solidFill>
                  <a:schemeClr val="tx1">
                    <a:lumMod val="95000"/>
                    <a:lumOff val="5000"/>
                  </a:schemeClr>
                </a:solidFill>
                <a:effectLst/>
                <a:latin typeface="Montserrat" pitchFamily="2" charset="77"/>
                <a:hlinkClick r:id="rId3">
                  <a:extLst>
                    <a:ext uri="{A12FA001-AC4F-418D-AE19-62706E023703}">
                      <ahyp:hlinkClr xmlns:ahyp="http://schemas.microsoft.com/office/drawing/2018/hyperlinkcolor" val="tx"/>
                    </a:ext>
                  </a:extLst>
                </a:hlinkClick>
              </a:rPr>
              <a:t>       </a:t>
            </a:r>
          </a:p>
          <a:p>
            <a:pPr lvl="1" defTabSz="914400" eaLnBrk="0" fontAlgn="base" hangingPunct="0">
              <a:spcBef>
                <a:spcPct val="0"/>
              </a:spcBef>
              <a:spcAft>
                <a:spcPct val="0"/>
              </a:spcAft>
            </a:pPr>
            <a:r>
              <a:rPr lang="en-GB" sz="1600" i="0" dirty="0">
                <a:solidFill>
                  <a:schemeClr val="tx1">
                    <a:lumMod val="95000"/>
                    <a:lumOff val="5000"/>
                  </a:schemeClr>
                </a:solidFill>
                <a:effectLst/>
                <a:latin typeface="Montserrat" pitchFamily="2" charset="77"/>
                <a:hlinkClick r:id="rId3">
                  <a:extLst>
                    <a:ext uri="{A12FA001-AC4F-418D-AE19-62706E023703}">
                      <ahyp:hlinkClr xmlns:ahyp="http://schemas.microsoft.com/office/drawing/2018/hyperlinkcolor" val="tx"/>
                    </a:ext>
                  </a:extLst>
                </a:hlinkClick>
              </a:rPr>
              <a:t>                                               </a:t>
            </a:r>
            <a:endParaRPr lang="en-GB" sz="800" dirty="0">
              <a:solidFill>
                <a:schemeClr val="tx1">
                  <a:lumMod val="95000"/>
                  <a:lumOff val="5000"/>
                </a:schemeClr>
              </a:solidFill>
              <a:latin typeface="Montserrat" pitchFamily="2" charset="77"/>
              <a:hlinkClick r:id="rId3">
                <a:extLst>
                  <a:ext uri="{A12FA001-AC4F-418D-AE19-62706E023703}">
                    <ahyp:hlinkClr xmlns:ahyp="http://schemas.microsoft.com/office/drawing/2018/hyperlinkcolor" val="tx"/>
                  </a:ext>
                </a:extLst>
              </a:hlinkClick>
            </a:endParaRPr>
          </a:p>
          <a:p>
            <a:pPr lvl="1" defTabSz="914400" eaLnBrk="0" fontAlgn="base" hangingPunct="0">
              <a:spcBef>
                <a:spcPct val="0"/>
              </a:spcBef>
              <a:spcAft>
                <a:spcPct val="0"/>
              </a:spcAft>
            </a:pPr>
            <a:r>
              <a:rPr lang="en-GB" sz="1600" i="0" dirty="0">
                <a:solidFill>
                  <a:schemeClr val="tx1">
                    <a:lumMod val="95000"/>
                    <a:lumOff val="5000"/>
                  </a:schemeClr>
                </a:solidFill>
                <a:effectLst/>
                <a:latin typeface="Montserrat" pitchFamily="2" charset="77"/>
                <a:hlinkClick r:id="rId3">
                  <a:extLst>
                    <a:ext uri="{A12FA001-AC4F-418D-AE19-62706E023703}">
                      <ahyp:hlinkClr xmlns:ahyp="http://schemas.microsoft.com/office/drawing/2018/hyperlinkcolor" val="tx"/>
                    </a:ext>
                  </a:extLst>
                </a:hlinkClick>
              </a:rPr>
              <a:t>(6) Forage with Your Senses</a:t>
            </a:r>
            <a:endParaRPr lang="en-GB" sz="1600" i="0" dirty="0">
              <a:solidFill>
                <a:schemeClr val="tx1">
                  <a:lumMod val="95000"/>
                  <a:lumOff val="5000"/>
                </a:schemeClr>
              </a:solidFill>
              <a:effectLst/>
              <a:latin typeface="Montserrat" pitchFamily="2" charset="77"/>
            </a:endParaRPr>
          </a:p>
          <a:p>
            <a:pPr lvl="1" defTabSz="914400" eaLnBrk="0" fontAlgn="base" hangingPunct="0">
              <a:spcBef>
                <a:spcPct val="0"/>
              </a:spcBef>
              <a:spcAft>
                <a:spcPct val="0"/>
              </a:spcAft>
            </a:pPr>
            <a:r>
              <a:rPr lang="en-US" sz="1600" dirty="0">
                <a:solidFill>
                  <a:schemeClr val="tx1">
                    <a:lumMod val="95000"/>
                    <a:lumOff val="5000"/>
                  </a:schemeClr>
                </a:solidFill>
              </a:rPr>
              <a:t>                                                                                                   </a:t>
            </a:r>
            <a:endParaRPr lang="en-US" dirty="0"/>
          </a:p>
        </p:txBody>
      </p:sp>
      <p:pic>
        <p:nvPicPr>
          <p:cNvPr id="2" name="Picture 1">
            <a:extLst>
              <a:ext uri="{FF2B5EF4-FFF2-40B4-BE49-F238E27FC236}">
                <a16:creationId xmlns:a16="http://schemas.microsoft.com/office/drawing/2014/main" id="{3DF4A839-2E47-0F7E-3225-7485D521CB93}"/>
              </a:ext>
            </a:extLst>
          </p:cNvPr>
          <p:cNvPicPr>
            <a:picLocks noChangeAspect="1"/>
          </p:cNvPicPr>
          <p:nvPr/>
        </p:nvPicPr>
        <p:blipFill>
          <a:blip r:embed="rId4"/>
          <a:stretch>
            <a:fillRect/>
          </a:stretch>
        </p:blipFill>
        <p:spPr>
          <a:xfrm>
            <a:off x="4206240" y="2982474"/>
            <a:ext cx="4937374" cy="3624066"/>
          </a:xfrm>
          <a:prstGeom prst="rect">
            <a:avLst/>
          </a:prstGeom>
        </p:spPr>
      </p:pic>
    </p:spTree>
    <p:extLst>
      <p:ext uri="{BB962C8B-B14F-4D97-AF65-F5344CB8AC3E}">
        <p14:creationId xmlns:p14="http://schemas.microsoft.com/office/powerpoint/2010/main" val="3858406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2E9CB8"/>
      </a:accent2>
      <a:accent3>
        <a:srgbClr val="E97132"/>
      </a:accent3>
      <a:accent4>
        <a:srgbClr val="196B24"/>
      </a:accent4>
      <a:accent5>
        <a:srgbClr val="4EA72E"/>
      </a:accent5>
      <a:accent6>
        <a:srgbClr val="C80724"/>
      </a:accent6>
      <a:hlink>
        <a:srgbClr val="518B9B"/>
      </a:hlink>
      <a:folHlink>
        <a:srgbClr val="96607D"/>
      </a:folHlink>
    </a:clrScheme>
    <a:fontScheme name="Office Theme">
      <a:majorFont>
        <a:latin typeface="Bierstadt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Bierstadt"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26593</TotalTime>
  <Words>2471</Words>
  <Application>Microsoft Macintosh PowerPoint</Application>
  <PresentationFormat>Widescreen</PresentationFormat>
  <Paragraphs>324</Paragraphs>
  <Slides>21</Slides>
  <Notes>19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-apple-system</vt:lpstr>
      <vt:lpstr>Arial</vt:lpstr>
      <vt:lpstr>Bierstadt</vt:lpstr>
      <vt:lpstr>BierstadtDisplay</vt:lpstr>
      <vt:lpstr>Calibri</vt:lpstr>
      <vt:lpstr>Helvetica</vt:lpstr>
      <vt:lpstr>Montserrat</vt:lpstr>
      <vt:lpstr>Söhne</vt:lpstr>
      <vt:lpstr>Tahoma</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Betz</dc:creator>
  <cp:lastModifiedBy>Anna Betz</cp:lastModifiedBy>
  <cp:revision>54</cp:revision>
  <cp:lastPrinted>2023-11-09T12:40:13Z</cp:lastPrinted>
  <dcterms:created xsi:type="dcterms:W3CDTF">2023-02-18T22:30:22Z</dcterms:created>
  <dcterms:modified xsi:type="dcterms:W3CDTF">2023-11-15T14:42:18Z</dcterms:modified>
</cp:coreProperties>
</file>