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3" r:id="rId1"/>
  </p:sldMasterIdLst>
  <p:sldIdLst>
    <p:sldId id="256" r:id="rId2"/>
    <p:sldId id="276" r:id="rId3"/>
    <p:sldId id="278" r:id="rId4"/>
    <p:sldId id="258" r:id="rId5"/>
    <p:sldId id="273" r:id="rId6"/>
    <p:sldId id="272" r:id="rId7"/>
    <p:sldId id="257" r:id="rId8"/>
    <p:sldId id="259" r:id="rId9"/>
    <p:sldId id="270" r:id="rId10"/>
    <p:sldId id="274" r:id="rId11"/>
    <p:sldId id="269" r:id="rId12"/>
    <p:sldId id="275" r:id="rId13"/>
    <p:sldId id="260" r:id="rId14"/>
    <p:sldId id="263" r:id="rId15"/>
    <p:sldId id="266" r:id="rId16"/>
    <p:sldId id="277" r:id="rId17"/>
    <p:sldId id="282" r:id="rId18"/>
    <p:sldId id="280" r:id="rId19"/>
    <p:sldId id="283"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94"/>
  </p:normalViewPr>
  <p:slideViewPr>
    <p:cSldViewPr snapToGrid="0">
      <p:cViewPr varScale="1">
        <p:scale>
          <a:sx n="117" d="100"/>
          <a:sy n="117" d="100"/>
        </p:scale>
        <p:origin x="1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69ADD38-A9FF-384B-B345-5343A9DF6438}"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358452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9ADD38-A9FF-384B-B345-5343A9DF6438}"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35872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9ADD38-A9FF-384B-B345-5343A9DF6438}"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384807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9ADD38-A9FF-384B-B345-5343A9DF6438}"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1DFA8-7589-9643-BDAC-4DA41E76310B}"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6797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9ADD38-A9FF-384B-B345-5343A9DF6438}"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2631329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969ADD38-A9FF-384B-B345-5343A9DF6438}" type="datetimeFigureOut">
              <a:rPr lang="en-US" smtClean="0"/>
              <a:t>11/14/23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2133902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969ADD38-A9FF-384B-B345-5343A9DF6438}" type="datetimeFigureOut">
              <a:rPr lang="en-US" smtClean="0"/>
              <a:t>11/14/23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211196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9ADD38-A9FF-384B-B345-5343A9DF6438}"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140028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9ADD38-A9FF-384B-B345-5343A9DF6438}"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15635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9ADD38-A9FF-384B-B345-5343A9DF6438}"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6841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69ADD38-A9FF-384B-B345-5343A9DF6438}"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73866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69ADD38-A9FF-384B-B345-5343A9DF6438}"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325888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69ADD38-A9FF-384B-B345-5343A9DF6438}" type="datetimeFigureOut">
              <a:rPr lang="en-US" smtClean="0"/>
              <a:t>11/14/23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277296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69ADD38-A9FF-384B-B345-5343A9DF6438}" type="datetimeFigureOut">
              <a:rPr lang="en-US" smtClean="0"/>
              <a:t>11/14/23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245783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69ADD38-A9FF-384B-B345-5343A9DF6438}" type="datetimeFigureOut">
              <a:rPr lang="en-US" smtClean="0"/>
              <a:t>11/14/23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286315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9ADD38-A9FF-384B-B345-5343A9DF6438}"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9158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9ADD38-A9FF-384B-B345-5343A9DF6438}"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1DFA8-7589-9643-BDAC-4DA41E76310B}" type="slidenum">
              <a:rPr lang="en-US" smtClean="0"/>
              <a:t>‹#›</a:t>
            </a:fld>
            <a:endParaRPr lang="en-US"/>
          </a:p>
        </p:txBody>
      </p:sp>
    </p:spTree>
    <p:extLst>
      <p:ext uri="{BB962C8B-B14F-4D97-AF65-F5344CB8AC3E}">
        <p14:creationId xmlns:p14="http://schemas.microsoft.com/office/powerpoint/2010/main" val="20015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69ADD38-A9FF-384B-B345-5343A9DF6438}" type="datetimeFigureOut">
              <a:rPr lang="en-US" smtClean="0"/>
              <a:t>11/14/23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511DFA8-7589-9643-BDAC-4DA41E76310B}" type="slidenum">
              <a:rPr lang="en-US" smtClean="0"/>
              <a:t>‹#›</a:t>
            </a:fld>
            <a:endParaRPr lang="en-US"/>
          </a:p>
        </p:txBody>
      </p:sp>
    </p:spTree>
    <p:extLst>
      <p:ext uri="{BB962C8B-B14F-4D97-AF65-F5344CB8AC3E}">
        <p14:creationId xmlns:p14="http://schemas.microsoft.com/office/powerpoint/2010/main" val="310394791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www.unleashourhealth.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verywellmind.com/what-is-the-fight-or-flight-response-2795194" TargetMode="External"/><Relationship Id="rId2" Type="http://schemas.openxmlformats.org/officeDocument/2006/relationships/hyperlink" Target="https://www.verywellmind.com/stress-and-health-314508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CFC1-B263-F520-1D05-EF5E340BEA3C}"/>
              </a:ext>
            </a:extLst>
          </p:cNvPr>
          <p:cNvSpPr>
            <a:spLocks noGrp="1"/>
          </p:cNvSpPr>
          <p:nvPr>
            <p:ph type="ctrTitle"/>
          </p:nvPr>
        </p:nvSpPr>
        <p:spPr>
          <a:xfrm>
            <a:off x="816428" y="421368"/>
            <a:ext cx="7772400" cy="2027918"/>
          </a:xfrm>
        </p:spPr>
        <p:txBody>
          <a:bodyPr>
            <a:normAutofit fontScale="90000"/>
          </a:bodyPr>
          <a:lstStyle/>
          <a:p>
            <a:r>
              <a:rPr lang="en-US" sz="6700" b="1" dirty="0">
                <a:solidFill>
                  <a:srgbClr val="C00000"/>
                </a:solidFill>
              </a:rPr>
              <a:t>What is Burnout?</a:t>
            </a:r>
            <a:br>
              <a:rPr lang="en-US" sz="5400" b="1" dirty="0"/>
            </a:br>
            <a:r>
              <a:rPr lang="en-US" sz="5400" b="1" dirty="0">
                <a:solidFill>
                  <a:srgbClr val="00B050"/>
                </a:solidFill>
              </a:rPr>
              <a:t> Prevention &amp; Treatment</a:t>
            </a:r>
          </a:p>
        </p:txBody>
      </p:sp>
      <p:sp>
        <p:nvSpPr>
          <p:cNvPr id="3" name="Subtitle 2">
            <a:extLst>
              <a:ext uri="{FF2B5EF4-FFF2-40B4-BE49-F238E27FC236}">
                <a16:creationId xmlns:a16="http://schemas.microsoft.com/office/drawing/2014/main" id="{A9B062F3-6396-0A5C-15A1-3A94A07F5585}"/>
              </a:ext>
            </a:extLst>
          </p:cNvPr>
          <p:cNvSpPr>
            <a:spLocks noGrp="1"/>
          </p:cNvSpPr>
          <p:nvPr>
            <p:ph type="subTitle" idx="1"/>
          </p:nvPr>
        </p:nvSpPr>
        <p:spPr>
          <a:xfrm>
            <a:off x="1121228" y="2623457"/>
            <a:ext cx="7206343" cy="2699657"/>
          </a:xfrm>
        </p:spPr>
        <p:txBody>
          <a:bodyPr>
            <a:normAutofit fontScale="92500" lnSpcReduction="20000"/>
          </a:bodyPr>
          <a:lstStyle/>
          <a:p>
            <a:r>
              <a:rPr lang="en-US" sz="2400" dirty="0">
                <a:solidFill>
                  <a:srgbClr val="C00000"/>
                </a:solidFill>
              </a:rPr>
              <a:t>Based on a whole systems approach: </a:t>
            </a:r>
            <a:r>
              <a:rPr lang="en-US" sz="2400" dirty="0"/>
              <a:t> </a:t>
            </a:r>
            <a:r>
              <a:rPr lang="en-US" dirty="0" err="1">
                <a:solidFill>
                  <a:schemeClr val="tx1"/>
                </a:solidFill>
              </a:rPr>
              <a:t>Endobiogeny</a:t>
            </a:r>
            <a:endParaRPr lang="en-US" dirty="0">
              <a:solidFill>
                <a:schemeClr val="tx1"/>
              </a:solidFill>
            </a:endParaRPr>
          </a:p>
          <a:p>
            <a:endParaRPr lang="en-US" sz="1200" dirty="0"/>
          </a:p>
          <a:p>
            <a:pPr marL="0" lvl="0" indent="0" rtl="0">
              <a:spcBef>
                <a:spcPts val="0"/>
              </a:spcBef>
              <a:spcAft>
                <a:spcPts val="0"/>
              </a:spcAft>
              <a:buNone/>
            </a:pPr>
            <a:r>
              <a:rPr lang="en-GB" sz="1900" i="1" dirty="0">
                <a:solidFill>
                  <a:schemeClr val="dk1"/>
                </a:solidFill>
                <a:latin typeface="Tahoma"/>
                <a:ea typeface="Tahoma"/>
                <a:cs typeface="Tahoma"/>
                <a:sym typeface="Tahoma"/>
              </a:rPr>
              <a:t>“Inherent in the organism there exists an assembly of perpetually dynamic physiologic mechanisms intended to maintain the best </a:t>
            </a:r>
          </a:p>
          <a:p>
            <a:pPr marL="0" lvl="0" indent="0" rtl="0">
              <a:spcBef>
                <a:spcPts val="0"/>
              </a:spcBef>
              <a:spcAft>
                <a:spcPts val="0"/>
              </a:spcAft>
              <a:buNone/>
            </a:pPr>
            <a:r>
              <a:rPr lang="en-GB" sz="1900" i="1" dirty="0">
                <a:solidFill>
                  <a:schemeClr val="dk1"/>
                </a:solidFill>
                <a:latin typeface="Tahoma"/>
                <a:ea typeface="Tahoma"/>
                <a:cs typeface="Tahoma"/>
                <a:sym typeface="Tahoma"/>
              </a:rPr>
              <a:t>possible state of equilibrium of terrain for the </a:t>
            </a:r>
          </a:p>
          <a:p>
            <a:pPr marL="0" lvl="0" indent="0" rtl="0">
              <a:spcBef>
                <a:spcPts val="0"/>
              </a:spcBef>
              <a:spcAft>
                <a:spcPts val="0"/>
              </a:spcAft>
              <a:buNone/>
            </a:pPr>
            <a:r>
              <a:rPr lang="en-GB" sz="1900" i="1" dirty="0">
                <a:solidFill>
                  <a:schemeClr val="dk1"/>
                </a:solidFill>
                <a:latin typeface="Tahoma"/>
                <a:ea typeface="Tahoma"/>
                <a:cs typeface="Tahoma"/>
                <a:sym typeface="Tahoma"/>
              </a:rPr>
              <a:t>terrain in question.</a:t>
            </a:r>
          </a:p>
          <a:p>
            <a:pPr marL="0" lvl="0" indent="0" rtl="0">
              <a:spcBef>
                <a:spcPts val="0"/>
              </a:spcBef>
              <a:spcAft>
                <a:spcPts val="0"/>
              </a:spcAft>
              <a:buNone/>
            </a:pPr>
            <a:r>
              <a:rPr lang="en-GB" sz="1900" i="1" dirty="0">
                <a:solidFill>
                  <a:schemeClr val="dk1"/>
                </a:solidFill>
                <a:latin typeface="Tahoma"/>
                <a:ea typeface="Tahoma"/>
                <a:cs typeface="Tahoma"/>
                <a:sym typeface="Tahoma"/>
              </a:rPr>
              <a:t>In sickness or in health, the human being reacts </a:t>
            </a:r>
          </a:p>
          <a:p>
            <a:pPr marL="0" lvl="0" indent="0" rtl="0">
              <a:spcBef>
                <a:spcPts val="0"/>
              </a:spcBef>
              <a:spcAft>
                <a:spcPts val="0"/>
              </a:spcAft>
              <a:buNone/>
            </a:pPr>
            <a:r>
              <a:rPr lang="en-GB" sz="1900" i="1" dirty="0">
                <a:solidFill>
                  <a:schemeClr val="dk1"/>
                </a:solidFill>
                <a:latin typeface="Tahoma"/>
                <a:ea typeface="Tahoma"/>
                <a:cs typeface="Tahoma"/>
                <a:sym typeface="Tahoma"/>
              </a:rPr>
              <a:t>as a systemic unity.” </a:t>
            </a:r>
            <a:r>
              <a:rPr lang="en-GB" sz="2200" i="1" dirty="0">
                <a:solidFill>
                  <a:schemeClr val="dk1"/>
                </a:solidFill>
                <a:latin typeface="Tahoma"/>
                <a:ea typeface="Tahoma"/>
                <a:cs typeface="Tahoma"/>
                <a:sym typeface="Tahoma"/>
              </a:rPr>
              <a:t> </a:t>
            </a:r>
            <a:r>
              <a:rPr lang="en-GB" sz="1400" dirty="0">
                <a:solidFill>
                  <a:schemeClr val="tx1"/>
                </a:solidFill>
                <a:latin typeface="Tahoma"/>
                <a:ea typeface="Tahoma"/>
                <a:cs typeface="Tahoma"/>
                <a:sym typeface="Tahoma"/>
              </a:rPr>
              <a:t>Christian </a:t>
            </a:r>
            <a:r>
              <a:rPr lang="en-GB" sz="1400" dirty="0" err="1">
                <a:solidFill>
                  <a:schemeClr val="tx1"/>
                </a:solidFill>
                <a:latin typeface="Tahoma"/>
                <a:ea typeface="Tahoma"/>
                <a:cs typeface="Tahoma"/>
                <a:sym typeface="Tahoma"/>
              </a:rPr>
              <a:t>Duraffourd</a:t>
            </a:r>
            <a:endParaRPr lang="en-GB" sz="1400" dirty="0">
              <a:solidFill>
                <a:schemeClr val="tx1"/>
              </a:solidFill>
              <a:latin typeface="Tahoma"/>
              <a:ea typeface="Tahoma"/>
              <a:cs typeface="Tahoma"/>
              <a:sym typeface="Tahoma"/>
            </a:endParaRPr>
          </a:p>
          <a:p>
            <a:endParaRPr lang="en-US" sz="2200" dirty="0"/>
          </a:p>
          <a:p>
            <a:endParaRPr lang="en-US" dirty="0"/>
          </a:p>
        </p:txBody>
      </p:sp>
    </p:spTree>
    <p:extLst>
      <p:ext uri="{BB962C8B-B14F-4D97-AF65-F5344CB8AC3E}">
        <p14:creationId xmlns:p14="http://schemas.microsoft.com/office/powerpoint/2010/main" val="2800337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553991-6182-AA71-6997-20F0787012FF}"/>
              </a:ext>
            </a:extLst>
          </p:cNvPr>
          <p:cNvPicPr>
            <a:picLocks noChangeAspect="1"/>
          </p:cNvPicPr>
          <p:nvPr/>
        </p:nvPicPr>
        <p:blipFill>
          <a:blip r:embed="rId2"/>
          <a:stretch>
            <a:fillRect/>
          </a:stretch>
        </p:blipFill>
        <p:spPr>
          <a:xfrm>
            <a:off x="239486" y="404313"/>
            <a:ext cx="8741228" cy="6353780"/>
          </a:xfrm>
          <a:prstGeom prst="rect">
            <a:avLst/>
          </a:prstGeom>
        </p:spPr>
      </p:pic>
      <p:sp>
        <p:nvSpPr>
          <p:cNvPr id="3" name="TextBox 2">
            <a:extLst>
              <a:ext uri="{FF2B5EF4-FFF2-40B4-BE49-F238E27FC236}">
                <a16:creationId xmlns:a16="http://schemas.microsoft.com/office/drawing/2014/main" id="{8C2B612C-7FBA-DDF1-71AB-2A545F762AA4}"/>
              </a:ext>
            </a:extLst>
          </p:cNvPr>
          <p:cNvSpPr txBox="1"/>
          <p:nvPr/>
        </p:nvSpPr>
        <p:spPr>
          <a:xfrm>
            <a:off x="3753204" y="-52493"/>
            <a:ext cx="1136850" cy="461665"/>
          </a:xfrm>
          <a:prstGeom prst="rect">
            <a:avLst/>
          </a:prstGeom>
          <a:noFill/>
        </p:spPr>
        <p:txBody>
          <a:bodyPr wrap="none" rtlCol="0">
            <a:spAutoFit/>
          </a:bodyPr>
          <a:lstStyle/>
          <a:p>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SLEEP</a:t>
            </a:r>
          </a:p>
        </p:txBody>
      </p:sp>
    </p:spTree>
    <p:extLst>
      <p:ext uri="{BB962C8B-B14F-4D97-AF65-F5344CB8AC3E}">
        <p14:creationId xmlns:p14="http://schemas.microsoft.com/office/powerpoint/2010/main" val="123083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06682-03C2-CA44-1F33-0DDE969B5F68}"/>
              </a:ext>
            </a:extLst>
          </p:cNvPr>
          <p:cNvSpPr txBox="1"/>
          <p:nvPr/>
        </p:nvSpPr>
        <p:spPr>
          <a:xfrm>
            <a:off x="1643744" y="478972"/>
            <a:ext cx="5521640" cy="646331"/>
          </a:xfrm>
          <a:prstGeom prst="rect">
            <a:avLst/>
          </a:prstGeom>
          <a:noFill/>
        </p:spPr>
        <p:txBody>
          <a:bodyPr wrap="none" rtlCol="0">
            <a:spAutoFit/>
          </a:bodyPr>
          <a:lstStyle/>
          <a:p>
            <a:r>
              <a:rPr lang="en-US" sz="3600" b="1" dirty="0">
                <a:solidFill>
                  <a:srgbClr val="00B050"/>
                </a:solidFill>
              </a:rPr>
              <a:t>Diet &amp; Natural supplements</a:t>
            </a:r>
          </a:p>
        </p:txBody>
      </p:sp>
      <p:sp>
        <p:nvSpPr>
          <p:cNvPr id="3" name="TextBox 2">
            <a:extLst>
              <a:ext uri="{FF2B5EF4-FFF2-40B4-BE49-F238E27FC236}">
                <a16:creationId xmlns:a16="http://schemas.microsoft.com/office/drawing/2014/main" id="{AC458719-9C5D-6525-4BE5-E02A1EC90294}"/>
              </a:ext>
            </a:extLst>
          </p:cNvPr>
          <p:cNvSpPr txBox="1"/>
          <p:nvPr/>
        </p:nvSpPr>
        <p:spPr>
          <a:xfrm>
            <a:off x="233889" y="1149391"/>
            <a:ext cx="8664103" cy="5139869"/>
          </a:xfrm>
          <a:prstGeom prst="rect">
            <a:avLst/>
          </a:prstGeom>
          <a:noFill/>
        </p:spPr>
        <p:txBody>
          <a:bodyPr wrap="none" rtlCol="0">
            <a:spAutoFit/>
          </a:bodyPr>
          <a:lstStyle/>
          <a:p>
            <a:pPr marL="457200" indent="-457200">
              <a:buClr>
                <a:schemeClr val="dk1"/>
              </a:buClr>
              <a:buSzPts val="2880"/>
              <a:buFont typeface="Tahoma"/>
              <a:buChar char="•"/>
            </a:pPr>
            <a:r>
              <a:rPr lang="en-GB" sz="2000" b="0" i="0" dirty="0">
                <a:effectLst/>
                <a:latin typeface="Tahoma" panose="020B0604030504040204" pitchFamily="34" charset="0"/>
                <a:ea typeface="Tahoma" panose="020B0604030504040204" pitchFamily="34" charset="0"/>
                <a:cs typeface="Tahoma" panose="020B0604030504040204" pitchFamily="34" charset="0"/>
              </a:rPr>
              <a:t>Eat foods as close to their natural state as possible &amp; as fresh </a:t>
            </a:r>
          </a:p>
          <a:p>
            <a:pPr>
              <a:buClr>
                <a:schemeClr val="dk1"/>
              </a:buClr>
              <a:buSzPts val="2880"/>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b="0" i="0" dirty="0">
                <a:effectLst/>
                <a:latin typeface="Tahoma" panose="020B0604030504040204" pitchFamily="34" charset="0"/>
                <a:ea typeface="Tahoma" panose="020B0604030504040204" pitchFamily="34" charset="0"/>
                <a:cs typeface="Tahoma" panose="020B0604030504040204" pitchFamily="34" charset="0"/>
              </a:rPr>
              <a:t>as possible </a:t>
            </a:r>
            <a:r>
              <a:rPr lang="en-GB" sz="2000" b="0" i="0" dirty="0" err="1">
                <a:effectLst/>
                <a:latin typeface="Tahoma" panose="020B0604030504040204" pitchFamily="34" charset="0"/>
                <a:ea typeface="Tahoma" panose="020B0604030504040204" pitchFamily="34" charset="0"/>
                <a:cs typeface="Tahoma" panose="020B0604030504040204" pitchFamily="34" charset="0"/>
              </a:rPr>
              <a:t>incl</a:t>
            </a:r>
            <a:r>
              <a:rPr lang="en-GB" sz="2000" b="0" i="0" dirty="0">
                <a:effectLst/>
                <a:latin typeface="Tahoma" panose="020B0604030504040204" pitchFamily="34" charset="0"/>
                <a:ea typeface="Tahoma" panose="020B0604030504040204" pitchFamily="34" charset="0"/>
                <a:cs typeface="Tahoma" panose="020B0604030504040204" pitchFamily="34" charset="0"/>
              </a:rPr>
              <a:t> foraged foods </a:t>
            </a:r>
            <a:r>
              <a:rPr lang="en-GB" sz="2000" b="0" i="0" dirty="0" err="1">
                <a:effectLst/>
                <a:latin typeface="Tahoma" panose="020B0604030504040204" pitchFamily="34" charset="0"/>
                <a:ea typeface="Tahoma" panose="020B0604030504040204" pitchFamily="34" charset="0"/>
                <a:cs typeface="Tahoma" panose="020B0604030504040204" pitchFamily="34" charset="0"/>
              </a:rPr>
              <a:t>ie</a:t>
            </a:r>
            <a:r>
              <a:rPr lang="en-GB" sz="2000" b="0" i="0" dirty="0">
                <a:effectLst/>
                <a:latin typeface="Tahoma" panose="020B0604030504040204" pitchFamily="34" charset="0"/>
                <a:ea typeface="Tahoma" panose="020B0604030504040204" pitchFamily="34" charset="0"/>
                <a:cs typeface="Tahoma" panose="020B0604030504040204" pitchFamily="34" charset="0"/>
              </a:rPr>
              <a:t> dandelions, rosehips …</a:t>
            </a:r>
          </a:p>
          <a:p>
            <a:pPr>
              <a:buClr>
                <a:schemeClr val="dk1"/>
              </a:buClr>
              <a:buSzPts val="2880"/>
            </a:pPr>
            <a:endParaRPr lang="en-GB" sz="800" b="0" i="0" dirty="0">
              <a:effectLst/>
              <a:latin typeface="Tahoma" panose="020B0604030504040204" pitchFamily="34" charset="0"/>
              <a:ea typeface="Tahoma" panose="020B0604030504040204" pitchFamily="34" charset="0"/>
              <a:cs typeface="Tahoma" panose="020B0604030504040204" pitchFamily="34" charset="0"/>
            </a:endParaRPr>
          </a:p>
          <a:p>
            <a:pPr marL="457200" lvl="0" indent="-457200" algn="l" rtl="0">
              <a:buClr>
                <a:schemeClr val="dk1"/>
              </a:buClr>
              <a:buSzPts val="2880"/>
              <a:buFont typeface="Tahoma"/>
              <a:buChar char="•"/>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Diet high in lean animal products: pasture-raised, antibiotic- and </a:t>
            </a:r>
          </a:p>
          <a:p>
            <a:pPr lvl="0" algn="l" rtl="0">
              <a:buClr>
                <a:schemeClr val="dk1"/>
              </a:buClr>
              <a:buSzPts val="2880"/>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hormone-free meat, free range eggs</a:t>
            </a:r>
          </a:p>
          <a:p>
            <a:pPr lvl="0" algn="l" rtl="0">
              <a:buClr>
                <a:schemeClr val="dk1"/>
              </a:buClr>
              <a:buSzPts val="2880"/>
            </a:pPr>
            <a:endParaRPr lang="en-GB" sz="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457200" lvl="0" indent="-457200" algn="l" rtl="0">
              <a:buClr>
                <a:schemeClr val="dk1"/>
              </a:buClr>
              <a:buSzPts val="2880"/>
              <a:buFont typeface="Tahoma"/>
              <a:buChar char="•"/>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Healthy fats: Sprouted seeds, nuts &amp; seeds, olive oil, oily fish ….. </a:t>
            </a:r>
          </a:p>
          <a:p>
            <a:pPr lvl="0" algn="l" rtl="0">
              <a:buClr>
                <a:schemeClr val="dk1"/>
              </a:buClr>
              <a:buSzPts val="2880"/>
            </a:pPr>
            <a:endParaRPr lang="en-GB" sz="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457200" lvl="0" indent="-457200" algn="l" rtl="0">
              <a:buClr>
                <a:schemeClr val="dk1"/>
              </a:buClr>
              <a:buSzPts val="2880"/>
              <a:buFont typeface="Tahoma"/>
              <a:buChar char="•"/>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Eat plenty of fresh vegetables </a:t>
            </a:r>
            <a:r>
              <a:rPr lang="en-GB" sz="20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espec</a:t>
            </a: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green leafy veggies</a:t>
            </a:r>
          </a:p>
          <a:p>
            <a:pPr marL="457200" lvl="0" indent="-457200" algn="l" rtl="0">
              <a:buClr>
                <a:schemeClr val="dk1"/>
              </a:buClr>
              <a:buSzPts val="2880"/>
              <a:buFont typeface="Tahoma"/>
              <a:buChar char="•"/>
            </a:pPr>
            <a:endParaRPr lang="en-GB" sz="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457200" lvl="0" indent="-457200" algn="l" rtl="0">
              <a:buClr>
                <a:schemeClr val="dk1"/>
              </a:buClr>
              <a:buSzPts val="2880"/>
              <a:buFont typeface="Tahoma"/>
              <a:buChar char="•"/>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Fresh fruits </a:t>
            </a:r>
            <a:r>
              <a:rPr lang="en-GB" sz="20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espec</a:t>
            </a: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red berries - high in antioxidants</a:t>
            </a:r>
          </a:p>
          <a:p>
            <a:pPr lvl="0" algn="l" rtl="0">
              <a:buClr>
                <a:schemeClr val="dk1"/>
              </a:buClr>
              <a:buSzPts val="2880"/>
            </a:pPr>
            <a:endParaRPr lang="en-GB" sz="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457200" lvl="0" indent="-457200" algn="l" rtl="0">
              <a:buClr>
                <a:schemeClr val="dk1"/>
              </a:buClr>
              <a:buSzPts val="2880"/>
              <a:buFont typeface="Tahoma"/>
              <a:buChar char="•"/>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Foods rich in calcium and vitamin C</a:t>
            </a:r>
            <a:r>
              <a:rPr lang="en-GB" sz="1400" b="0" i="0" dirty="0">
                <a:solidFill>
                  <a:srgbClr val="333333"/>
                </a:solidFill>
                <a:effectLst/>
                <a:latin typeface="Gotham"/>
              </a:rPr>
              <a:t> </a:t>
            </a:r>
            <a:r>
              <a:rPr lang="en-GB" sz="1600" b="0" i="0" dirty="0">
                <a:solidFill>
                  <a:srgbClr val="333333"/>
                </a:solidFill>
                <a:effectLst/>
                <a:latin typeface="Gotham"/>
              </a:rPr>
              <a:t>(1tbsp of chia seeds = 10g, provides </a:t>
            </a:r>
          </a:p>
          <a:p>
            <a:pPr lvl="0" algn="l" rtl="0">
              <a:buClr>
                <a:schemeClr val="dk1"/>
              </a:buClr>
              <a:buSzPts val="2880"/>
            </a:pPr>
            <a:r>
              <a:rPr lang="en-GB" sz="1600" dirty="0">
                <a:solidFill>
                  <a:srgbClr val="333333"/>
                </a:solidFill>
                <a:latin typeface="Gotham"/>
              </a:rPr>
              <a:t>          52g </a:t>
            </a:r>
            <a:r>
              <a:rPr lang="en-GB" sz="1600" b="0" i="0" dirty="0">
                <a:solidFill>
                  <a:srgbClr val="333333"/>
                </a:solidFill>
                <a:effectLst/>
                <a:latin typeface="Gotham"/>
              </a:rPr>
              <a:t>of calcium and 4g of fibre. Chia seeds are a source of healthy fats and high in omega-3)</a:t>
            </a:r>
          </a:p>
          <a:p>
            <a:pPr lvl="0" algn="l" rtl="0">
              <a:buClr>
                <a:schemeClr val="dk1"/>
              </a:buClr>
              <a:buSzPts val="2880"/>
            </a:pPr>
            <a:endParaRPr lang="en-GB" sz="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457200" lvl="0" indent="-457200" algn="l" rtl="0">
              <a:buClr>
                <a:schemeClr val="dk1"/>
              </a:buClr>
              <a:buSzPts val="2880"/>
              <a:buFont typeface="Tahoma"/>
              <a:buChar char="•"/>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B vitamins to support nervous system </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a:t>
            </a:r>
            <a:r>
              <a:rPr lang="en-GB" sz="16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i.e</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Avocados, Bananas, Brewers yeast)</a:t>
            </a:r>
          </a:p>
          <a:p>
            <a:pPr lvl="0" algn="l" rtl="0">
              <a:buClr>
                <a:schemeClr val="dk1"/>
              </a:buClr>
              <a:buSzPts val="2880"/>
            </a:pPr>
            <a:endParaRPr lang="en-GB" sz="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457200" lvl="0" indent="-457200" algn="l" rtl="0">
              <a:buClr>
                <a:schemeClr val="dk1"/>
              </a:buClr>
              <a:buSzPts val="2880"/>
              <a:buFont typeface="Tahoma"/>
              <a:buChar char="•"/>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Magnesium glycinate - calms nervous system &amp; helps sleep</a:t>
            </a:r>
          </a:p>
          <a:p>
            <a:pPr lvl="0" algn="l" rtl="0">
              <a:buClr>
                <a:schemeClr val="dk1"/>
              </a:buClr>
              <a:buSzPts val="2880"/>
            </a:pPr>
            <a:endParaRPr lang="en-GB" sz="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457200" lvl="0" indent="-457200" algn="l" rtl="0">
              <a:buClr>
                <a:schemeClr val="dk1"/>
              </a:buClr>
              <a:buSzPts val="2880"/>
              <a:buFont typeface="Tahoma"/>
              <a:buChar char="•"/>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5 HTP if serotonin is low &amp; for poor sleep. </a:t>
            </a:r>
          </a:p>
          <a:p>
            <a:pPr lvl="0" algn="l" rtl="0">
              <a:buClr>
                <a:schemeClr val="dk1"/>
              </a:buClr>
              <a:buSzPts val="2880"/>
            </a:pPr>
            <a:r>
              <a:rPr lang="en-GB"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GB" sz="1400" dirty="0">
                <a:latin typeface="Tahoma" panose="020B0604030504040204" pitchFamily="34" charset="0"/>
                <a:ea typeface="Tahoma" panose="020B0604030504040204" pitchFamily="34" charset="0"/>
                <a:cs typeface="Tahoma" panose="020B0604030504040204" pitchFamily="34" charset="0"/>
                <a:sym typeface="Tahoma"/>
              </a:rPr>
              <a:t>   Also S</a:t>
            </a:r>
            <a:r>
              <a:rPr lang="en-GB" sz="1400" b="0" i="0" dirty="0">
                <a:effectLst/>
                <a:latin typeface="Tahoma" panose="020B0604030504040204" pitchFamily="34" charset="0"/>
                <a:ea typeface="Tahoma" panose="020B0604030504040204" pitchFamily="34" charset="0"/>
                <a:cs typeface="Tahoma" panose="020B0604030504040204" pitchFamily="34" charset="0"/>
              </a:rPr>
              <a:t>affron can facilitate dopamine, serotonin, and noradrenaline. I can help sleep &amp; mood. </a:t>
            </a:r>
          </a:p>
          <a:p>
            <a:pPr lvl="0" algn="l" rtl="0">
              <a:buClr>
                <a:schemeClr val="dk1"/>
              </a:buClr>
              <a:buSzPts val="2880"/>
            </a:pPr>
            <a:r>
              <a:rPr lang="en-GB" sz="1400" dirty="0">
                <a:latin typeface="Tahoma" panose="020B0604030504040204" pitchFamily="34" charset="0"/>
                <a:ea typeface="Tahoma" panose="020B0604030504040204" pitchFamily="34" charset="0"/>
                <a:cs typeface="Tahoma" panose="020B0604030504040204" pitchFamily="34" charset="0"/>
              </a:rPr>
              <a:t>         Saffron</a:t>
            </a:r>
            <a:r>
              <a:rPr lang="en-GB" sz="1400" b="0" i="0" dirty="0">
                <a:effectLst/>
                <a:latin typeface="Tahoma" panose="020B0604030504040204" pitchFamily="34" charset="0"/>
                <a:ea typeface="Tahoma" panose="020B0604030504040204" pitchFamily="34" charset="0"/>
                <a:cs typeface="Tahoma" panose="020B0604030504040204" pitchFamily="34" charset="0"/>
              </a:rPr>
              <a:t> also has anti</a:t>
            </a:r>
            <a:r>
              <a:rPr lang="en-GB" sz="1400" dirty="0">
                <a:latin typeface="Tahoma" panose="020B0604030504040204" pitchFamily="34" charset="0"/>
                <a:ea typeface="Tahoma" panose="020B0604030504040204" pitchFamily="34" charset="0"/>
                <a:cs typeface="Tahoma" panose="020B0604030504040204" pitchFamily="34" charset="0"/>
              </a:rPr>
              <a:t>-</a:t>
            </a:r>
            <a:r>
              <a:rPr lang="en-GB" sz="1400" b="0" i="0" dirty="0">
                <a:effectLst/>
                <a:latin typeface="Tahoma" panose="020B0604030504040204" pitchFamily="34" charset="0"/>
                <a:ea typeface="Tahoma" panose="020B0604030504040204" pitchFamily="34" charset="0"/>
                <a:cs typeface="Tahoma" panose="020B0604030504040204" pitchFamily="34" charset="0"/>
              </a:rPr>
              <a:t>oxidant</a:t>
            </a:r>
            <a:r>
              <a:rPr lang="en-GB" sz="1400" dirty="0">
                <a:latin typeface="Tahoma" panose="020B0604030504040204" pitchFamily="34" charset="0"/>
                <a:ea typeface="Tahoma" panose="020B0604030504040204" pitchFamily="34" charset="0"/>
                <a:cs typeface="Tahoma" panose="020B0604030504040204" pitchFamily="34" charset="0"/>
              </a:rPr>
              <a:t> and anti-inflammatory properties</a:t>
            </a:r>
            <a:r>
              <a:rPr lang="en-GB" sz="1400" dirty="0">
                <a:solidFill>
                  <a:srgbClr val="4D5156"/>
                </a:solidFill>
                <a:latin typeface="Tahoma" panose="020B0604030504040204" pitchFamily="34" charset="0"/>
                <a:ea typeface="Tahoma" panose="020B0604030504040204" pitchFamily="34" charset="0"/>
                <a:cs typeface="Tahoma" panose="020B0604030504040204" pitchFamily="34" charset="0"/>
              </a:rPr>
              <a:t>.</a:t>
            </a:r>
            <a:endParaRPr lang="en-GB" sz="1400" b="0" i="0" dirty="0">
              <a:solidFill>
                <a:srgbClr val="4D515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359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7A7452-7005-896E-AB25-162AE4DCBDD9}"/>
              </a:ext>
            </a:extLst>
          </p:cNvPr>
          <p:cNvSpPr txBox="1"/>
          <p:nvPr/>
        </p:nvSpPr>
        <p:spPr>
          <a:xfrm>
            <a:off x="1240971" y="794657"/>
            <a:ext cx="184731" cy="923330"/>
          </a:xfrm>
          <a:prstGeom prst="rect">
            <a:avLst/>
          </a:prstGeom>
          <a:noFill/>
        </p:spPr>
        <p:txBody>
          <a:bodyPr wrap="none" rtlCol="0">
            <a:spAutoFit/>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1D829696-BEAD-23A9-865E-39A9DA6E146C}"/>
              </a:ext>
            </a:extLst>
          </p:cNvPr>
          <p:cNvPicPr>
            <a:picLocks noChangeAspect="1"/>
          </p:cNvPicPr>
          <p:nvPr/>
        </p:nvPicPr>
        <p:blipFill>
          <a:blip r:embed="rId2"/>
          <a:stretch>
            <a:fillRect/>
          </a:stretch>
        </p:blipFill>
        <p:spPr>
          <a:xfrm>
            <a:off x="511628" y="1218102"/>
            <a:ext cx="7772400" cy="1122327"/>
          </a:xfrm>
          <a:prstGeom prst="rect">
            <a:avLst/>
          </a:prstGeom>
        </p:spPr>
      </p:pic>
      <p:pic>
        <p:nvPicPr>
          <p:cNvPr id="6" name="Picture 5">
            <a:extLst>
              <a:ext uri="{FF2B5EF4-FFF2-40B4-BE49-F238E27FC236}">
                <a16:creationId xmlns:a16="http://schemas.microsoft.com/office/drawing/2014/main" id="{646BA49B-CA50-A17E-FABC-0E3994830B6F}"/>
              </a:ext>
            </a:extLst>
          </p:cNvPr>
          <p:cNvPicPr>
            <a:picLocks noChangeAspect="1"/>
          </p:cNvPicPr>
          <p:nvPr/>
        </p:nvPicPr>
        <p:blipFill>
          <a:blip r:embed="rId3"/>
          <a:stretch>
            <a:fillRect/>
          </a:stretch>
        </p:blipFill>
        <p:spPr>
          <a:xfrm>
            <a:off x="1425702" y="2340429"/>
            <a:ext cx="5961663" cy="3844007"/>
          </a:xfrm>
          <a:prstGeom prst="rect">
            <a:avLst/>
          </a:prstGeom>
        </p:spPr>
      </p:pic>
      <p:sp>
        <p:nvSpPr>
          <p:cNvPr id="7" name="TextBox 6">
            <a:extLst>
              <a:ext uri="{FF2B5EF4-FFF2-40B4-BE49-F238E27FC236}">
                <a16:creationId xmlns:a16="http://schemas.microsoft.com/office/drawing/2014/main" id="{89055D1F-7C20-083D-4498-5803215ECAE0}"/>
              </a:ext>
            </a:extLst>
          </p:cNvPr>
          <p:cNvSpPr txBox="1"/>
          <p:nvPr/>
        </p:nvSpPr>
        <p:spPr>
          <a:xfrm>
            <a:off x="2492828" y="442731"/>
            <a:ext cx="2906486" cy="523220"/>
          </a:xfrm>
          <a:prstGeom prst="rect">
            <a:avLst/>
          </a:prstGeom>
          <a:noFill/>
        </p:spPr>
        <p:txBody>
          <a:bodyPr wrap="square" rtlCol="0">
            <a:spAutoFit/>
          </a:bodyPr>
          <a:lstStyle/>
          <a:p>
            <a:pPr algn="ctr"/>
            <a:r>
              <a:rPr lang="en-US" sz="2800" b="1" dirty="0">
                <a:solidFill>
                  <a:srgbClr val="0070C0"/>
                </a:solidFill>
              </a:rPr>
              <a:t>Saffron</a:t>
            </a:r>
            <a:r>
              <a:rPr lang="en-US" sz="2400" b="1" dirty="0">
                <a:solidFill>
                  <a:srgbClr val="0070C0"/>
                </a:solidFill>
              </a:rPr>
              <a:t> </a:t>
            </a:r>
          </a:p>
        </p:txBody>
      </p:sp>
    </p:spTree>
    <p:extLst>
      <p:ext uri="{BB962C8B-B14F-4D97-AF65-F5344CB8AC3E}">
        <p14:creationId xmlns:p14="http://schemas.microsoft.com/office/powerpoint/2010/main" val="50574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11A014-1A8E-2CA4-F548-0161A9FD9E12}"/>
              </a:ext>
            </a:extLst>
          </p:cNvPr>
          <p:cNvSpPr txBox="1"/>
          <p:nvPr/>
        </p:nvSpPr>
        <p:spPr>
          <a:xfrm>
            <a:off x="718457" y="528206"/>
            <a:ext cx="7990114" cy="1415772"/>
          </a:xfrm>
          <a:prstGeom prst="rect">
            <a:avLst/>
          </a:prstGeom>
          <a:noFill/>
        </p:spPr>
        <p:txBody>
          <a:bodyPr wrap="square" rtlCol="0">
            <a:spAutoFit/>
          </a:bodyPr>
          <a:lstStyle/>
          <a:p>
            <a:pPr algn="ctr"/>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Herbal Treatment </a:t>
            </a:r>
          </a:p>
          <a:p>
            <a:endParaRPr lang="en-US" sz="1600" dirty="0">
              <a:latin typeface="Tahoma" panose="020B0604030504040204" pitchFamily="34" charset="0"/>
              <a:ea typeface="Tahoma" panose="020B0604030504040204" pitchFamily="34" charset="0"/>
              <a:cs typeface="Tahoma" panose="020B0604030504040204" pitchFamily="34" charset="0"/>
            </a:endParaRPr>
          </a:p>
          <a:p>
            <a:pPr marL="0" marR="0" lvl="0" indent="0" algn="ctr" rtl="0">
              <a:spcBef>
                <a:spcPts val="0"/>
              </a:spcBef>
              <a:spcAft>
                <a:spcPts val="0"/>
              </a:spcAft>
              <a:buNone/>
            </a:pPr>
            <a:r>
              <a:rPr lang="en-US" sz="1600" dirty="0">
                <a:latin typeface="Tahoma" panose="020B0604030504040204" pitchFamily="34" charset="0"/>
                <a:ea typeface="Tahoma" panose="020B0604030504040204" pitchFamily="34" charset="0"/>
                <a:cs typeface="Tahoma" panose="020B0604030504040204" pitchFamily="34" charset="0"/>
              </a:rPr>
              <a:t>Focus on improving nervous system balance </a:t>
            </a:r>
          </a:p>
          <a:p>
            <a:pPr marL="0" marR="0" lvl="0" indent="0" algn="ctr" rtl="0">
              <a:spcBef>
                <a:spcPts val="0"/>
              </a:spcBef>
              <a:spcAft>
                <a:spcPts val="0"/>
              </a:spcAft>
              <a:buNone/>
            </a:pPr>
            <a:endParaRPr lang="en-US" sz="1800" dirty="0">
              <a:solidFill>
                <a:schemeClr val="dk1"/>
              </a:solidFill>
              <a:latin typeface="Tahoma"/>
              <a:ea typeface="Tahoma"/>
              <a:cs typeface="Tahoma"/>
              <a:sym typeface="Tahoma"/>
            </a:endParaRPr>
          </a:p>
        </p:txBody>
      </p:sp>
      <p:sp>
        <p:nvSpPr>
          <p:cNvPr id="3" name="TextBox 2">
            <a:extLst>
              <a:ext uri="{FF2B5EF4-FFF2-40B4-BE49-F238E27FC236}">
                <a16:creationId xmlns:a16="http://schemas.microsoft.com/office/drawing/2014/main" id="{8B96928D-F03F-C571-3AF3-8591DB1BB80D}"/>
              </a:ext>
            </a:extLst>
          </p:cNvPr>
          <p:cNvSpPr txBox="1"/>
          <p:nvPr/>
        </p:nvSpPr>
        <p:spPr>
          <a:xfrm>
            <a:off x="843642" y="1882423"/>
            <a:ext cx="2971799" cy="3621504"/>
          </a:xfrm>
          <a:prstGeom prst="rect">
            <a:avLst/>
          </a:prstGeom>
          <a:noFill/>
        </p:spPr>
        <p:txBody>
          <a:bodyPr wrap="square" rtlCol="0">
            <a:spAutoFit/>
          </a:bodyPr>
          <a:lstStyle/>
          <a:p>
            <a:pPr marL="457200" marR="0" lvl="0" indent="-457200" algn="l" rtl="0">
              <a:spcBef>
                <a:spcPts val="0"/>
              </a:spcBef>
              <a:spcAft>
                <a:spcPts val="0"/>
              </a:spcAft>
              <a:buNone/>
            </a:pPr>
            <a:r>
              <a:rPr lang="en-GB" sz="2000" b="1" dirty="0">
                <a:solidFill>
                  <a:schemeClr val="dk2"/>
                </a:solidFill>
                <a:latin typeface="Tahoma"/>
                <a:ea typeface="Tahoma"/>
                <a:cs typeface="Tahoma"/>
                <a:sym typeface="Tahoma"/>
              </a:rPr>
              <a:t>Stress reduction</a:t>
            </a:r>
          </a:p>
          <a:p>
            <a:pPr marL="457200" marR="0" lvl="0" indent="-457200" algn="l" rtl="0">
              <a:spcBef>
                <a:spcPts val="0"/>
              </a:spcBef>
              <a:spcAft>
                <a:spcPts val="0"/>
              </a:spcAft>
              <a:buNone/>
            </a:pPr>
            <a:r>
              <a:rPr lang="en-GB" sz="1400" dirty="0">
                <a:solidFill>
                  <a:schemeClr val="dk2"/>
                </a:solidFill>
                <a:latin typeface="Tahoma"/>
                <a:ea typeface="Tahoma"/>
                <a:cs typeface="Tahoma"/>
                <a:sym typeface="Tahoma"/>
              </a:rPr>
              <a:t>   Reduce overstimulation</a:t>
            </a:r>
          </a:p>
          <a:p>
            <a:pPr marL="457200" marR="0" lvl="0" indent="-457200" algn="l" rtl="0">
              <a:spcBef>
                <a:spcPts val="0"/>
              </a:spcBef>
              <a:spcAft>
                <a:spcPts val="0"/>
              </a:spcAft>
              <a:buNone/>
            </a:pPr>
            <a:endParaRPr lang="en-GB" sz="1400" dirty="0">
              <a:solidFill>
                <a:schemeClr val="dk2"/>
              </a:solidFill>
              <a:latin typeface="Tahoma"/>
              <a:ea typeface="Tahoma"/>
              <a:cs typeface="Tahoma"/>
              <a:sym typeface="Tahoma"/>
            </a:endParaRPr>
          </a:p>
          <a:p>
            <a:pPr marL="457200" marR="0" lvl="0" indent="-457200" algn="l" rtl="0">
              <a:spcBef>
                <a:spcPts val="480"/>
              </a:spcBef>
              <a:spcAft>
                <a:spcPts val="0"/>
              </a:spcAft>
              <a:buClr>
                <a:schemeClr val="dk2"/>
              </a:buClr>
              <a:buSzPts val="2880"/>
              <a:buFont typeface="Tahoma"/>
              <a:buChar char="•"/>
            </a:pPr>
            <a:r>
              <a:rPr lang="en-GB" sz="1400" i="1" dirty="0">
                <a:solidFill>
                  <a:schemeClr val="dk2"/>
                </a:solidFill>
                <a:latin typeface="Tahoma"/>
                <a:ea typeface="Tahoma"/>
                <a:cs typeface="Tahoma"/>
                <a:sym typeface="Tahoma"/>
              </a:rPr>
              <a:t>Lime flowers  </a:t>
            </a:r>
          </a:p>
          <a:p>
            <a:pPr marL="457200" marR="0" lvl="0" indent="-457200" algn="l" rtl="0">
              <a:spcBef>
                <a:spcPts val="480"/>
              </a:spcBef>
              <a:spcAft>
                <a:spcPts val="0"/>
              </a:spcAft>
              <a:buClr>
                <a:schemeClr val="dk2"/>
              </a:buClr>
              <a:buSzPts val="2880"/>
              <a:buFont typeface="Tahoma"/>
              <a:buChar char="•"/>
            </a:pPr>
            <a:r>
              <a:rPr lang="en-GB" sz="1400" i="1" dirty="0">
                <a:solidFill>
                  <a:schemeClr val="dk2"/>
                </a:solidFill>
                <a:latin typeface="Tahoma"/>
                <a:ea typeface="Tahoma"/>
                <a:cs typeface="Tahoma"/>
                <a:sym typeface="Tahoma"/>
              </a:rPr>
              <a:t>Lavender</a:t>
            </a:r>
          </a:p>
          <a:p>
            <a:pPr marL="457200" marR="0" lvl="0" indent="-457200" algn="l" rtl="0">
              <a:spcBef>
                <a:spcPts val="480"/>
              </a:spcBef>
              <a:spcAft>
                <a:spcPts val="0"/>
              </a:spcAft>
              <a:buClr>
                <a:schemeClr val="dk2"/>
              </a:buClr>
              <a:buSzPts val="2880"/>
              <a:buFont typeface="Tahoma"/>
              <a:buChar char="•"/>
            </a:pPr>
            <a:r>
              <a:rPr lang="en-GB" sz="1400" dirty="0">
                <a:solidFill>
                  <a:schemeClr val="dk2"/>
                </a:solidFill>
                <a:latin typeface="Tahoma"/>
                <a:ea typeface="Tahoma"/>
                <a:cs typeface="Tahoma"/>
                <a:sym typeface="Tahoma"/>
              </a:rPr>
              <a:t>Chamomile </a:t>
            </a:r>
          </a:p>
          <a:p>
            <a:pPr marL="457200" marR="0" lvl="0" indent="-457200" algn="l" rtl="0">
              <a:spcBef>
                <a:spcPts val="480"/>
              </a:spcBef>
              <a:spcAft>
                <a:spcPts val="0"/>
              </a:spcAft>
              <a:buClr>
                <a:schemeClr val="dk2"/>
              </a:buClr>
              <a:buSzPts val="2880"/>
              <a:buFont typeface="Tahoma"/>
              <a:buChar char="•"/>
            </a:pPr>
            <a:r>
              <a:rPr lang="en-GB" sz="1400" i="1" dirty="0">
                <a:solidFill>
                  <a:schemeClr val="dk2"/>
                </a:solidFill>
                <a:latin typeface="Tahoma"/>
                <a:ea typeface="Tahoma"/>
                <a:cs typeface="Tahoma"/>
                <a:sym typeface="Tahoma"/>
              </a:rPr>
              <a:t>Passion flower</a:t>
            </a:r>
          </a:p>
          <a:p>
            <a:pPr marL="457200" marR="0" lvl="0" indent="-457200" algn="l" rtl="0">
              <a:spcBef>
                <a:spcPts val="480"/>
              </a:spcBef>
              <a:spcAft>
                <a:spcPts val="0"/>
              </a:spcAft>
              <a:buClr>
                <a:schemeClr val="dk2"/>
              </a:buClr>
              <a:buSzPts val="2880"/>
              <a:buFont typeface="Tahoma"/>
              <a:buChar char="•"/>
            </a:pPr>
            <a:r>
              <a:rPr lang="en-GB" sz="1400" i="1" dirty="0">
                <a:solidFill>
                  <a:schemeClr val="dk2"/>
                </a:solidFill>
                <a:latin typeface="Tahoma"/>
                <a:ea typeface="Tahoma"/>
                <a:cs typeface="Tahoma"/>
                <a:sym typeface="Tahoma"/>
              </a:rPr>
              <a:t>Valerian </a:t>
            </a:r>
            <a:endParaRPr lang="en-GB" sz="1400" dirty="0">
              <a:solidFill>
                <a:schemeClr val="dk2"/>
              </a:solidFill>
            </a:endParaRPr>
          </a:p>
          <a:p>
            <a:pPr marL="457200" marR="0" lvl="0" indent="-457200" algn="l" rtl="0">
              <a:spcBef>
                <a:spcPts val="480"/>
              </a:spcBef>
              <a:spcAft>
                <a:spcPts val="0"/>
              </a:spcAft>
              <a:buClr>
                <a:schemeClr val="dk2"/>
              </a:buClr>
              <a:buSzPts val="2880"/>
              <a:buFont typeface="Tahoma"/>
              <a:buChar char="•"/>
            </a:pPr>
            <a:r>
              <a:rPr lang="en-GB" sz="1400" i="1" dirty="0">
                <a:solidFill>
                  <a:schemeClr val="dk2"/>
                </a:solidFill>
                <a:latin typeface="Tahoma"/>
                <a:ea typeface="Tahoma"/>
                <a:cs typeface="Tahoma"/>
                <a:sym typeface="Tahoma"/>
              </a:rPr>
              <a:t>Lemon Balm</a:t>
            </a:r>
          </a:p>
          <a:p>
            <a:pPr marL="457200" marR="0" lvl="0" indent="-457200" algn="l" rtl="0">
              <a:spcBef>
                <a:spcPts val="480"/>
              </a:spcBef>
              <a:spcAft>
                <a:spcPts val="0"/>
              </a:spcAft>
              <a:buClr>
                <a:schemeClr val="dk2"/>
              </a:buClr>
              <a:buSzPts val="2880"/>
              <a:buFont typeface="Tahoma"/>
              <a:buChar char="•"/>
            </a:pPr>
            <a:r>
              <a:rPr lang="en-GB" sz="1400" i="1" dirty="0">
                <a:solidFill>
                  <a:schemeClr val="dk2"/>
                </a:solidFill>
                <a:latin typeface="Tahoma"/>
                <a:ea typeface="Tahoma"/>
                <a:cs typeface="Tahoma"/>
                <a:sym typeface="Tahoma"/>
              </a:rPr>
              <a:t>Hawthorn</a:t>
            </a:r>
          </a:p>
          <a:p>
            <a:pPr marL="457200" marR="0" lvl="0" indent="-457200" algn="l" rtl="0">
              <a:spcBef>
                <a:spcPts val="480"/>
              </a:spcBef>
              <a:spcAft>
                <a:spcPts val="0"/>
              </a:spcAft>
              <a:buClr>
                <a:schemeClr val="dk2"/>
              </a:buClr>
              <a:buSzPts val="2880"/>
              <a:buFont typeface="Tahoma"/>
              <a:buChar char="•"/>
            </a:pPr>
            <a:r>
              <a:rPr lang="en-GB" sz="1400" i="1" dirty="0">
                <a:solidFill>
                  <a:schemeClr val="dk2"/>
                </a:solidFill>
                <a:latin typeface="Tahoma"/>
                <a:ea typeface="Tahoma"/>
                <a:cs typeface="Tahoma"/>
                <a:sym typeface="Tahoma"/>
              </a:rPr>
              <a:t>Skullcap </a:t>
            </a:r>
            <a:r>
              <a:rPr lang="en-GB" sz="1200" dirty="0">
                <a:solidFill>
                  <a:schemeClr val="dk2"/>
                </a:solidFill>
                <a:latin typeface="Tahoma"/>
                <a:ea typeface="Tahoma"/>
                <a:cs typeface="Tahoma"/>
                <a:sym typeface="Tahoma"/>
              </a:rPr>
              <a:t>(</a:t>
            </a:r>
            <a:r>
              <a:rPr lang="en-GB" sz="1200" b="0" dirty="0">
                <a:solidFill>
                  <a:srgbClr val="4E5453"/>
                </a:solidFill>
                <a:effectLst/>
                <a:latin typeface="Nunito" pitchFamily="2" charset="77"/>
              </a:rPr>
              <a:t>enhances production of endorphins, eases depression, dispels tiredness and nervous exhaustion, and promotes sleep.)</a:t>
            </a:r>
            <a:endParaRPr lang="en-US" sz="1200" dirty="0"/>
          </a:p>
        </p:txBody>
      </p:sp>
      <p:sp>
        <p:nvSpPr>
          <p:cNvPr id="4" name="TextBox 3">
            <a:extLst>
              <a:ext uri="{FF2B5EF4-FFF2-40B4-BE49-F238E27FC236}">
                <a16:creationId xmlns:a16="http://schemas.microsoft.com/office/drawing/2014/main" id="{F508BF99-8065-2E94-B0D1-EC7FEF7A9D40}"/>
              </a:ext>
            </a:extLst>
          </p:cNvPr>
          <p:cNvSpPr txBox="1"/>
          <p:nvPr/>
        </p:nvSpPr>
        <p:spPr>
          <a:xfrm>
            <a:off x="4136571" y="1882423"/>
            <a:ext cx="4572000" cy="4791055"/>
          </a:xfrm>
          <a:prstGeom prst="rect">
            <a:avLst/>
          </a:prstGeom>
          <a:noFill/>
        </p:spPr>
        <p:txBody>
          <a:bodyPr wrap="square" rtlCol="0">
            <a:spAutoFit/>
          </a:bodyPr>
          <a:lstStyle/>
          <a:p>
            <a:pPr marL="457200" marR="0" lvl="0" indent="-457200" algn="l" rtl="0">
              <a:spcBef>
                <a:spcPts val="0"/>
              </a:spcBef>
              <a:spcAft>
                <a:spcPts val="0"/>
              </a:spcAft>
              <a:buNone/>
            </a:pPr>
            <a:r>
              <a:rPr lang="en-GB" sz="2000" b="1" dirty="0">
                <a:solidFill>
                  <a:schemeClr val="dk1"/>
                </a:solidFill>
                <a:latin typeface="Tahoma"/>
                <a:ea typeface="Tahoma"/>
                <a:cs typeface="Tahoma"/>
                <a:sym typeface="Tahoma"/>
              </a:rPr>
              <a:t>Regulation of stress response:</a:t>
            </a:r>
            <a:endParaRPr lang="en-GB" b="1" dirty="0">
              <a:solidFill>
                <a:schemeClr val="dk1"/>
              </a:solidFill>
            </a:endParaRPr>
          </a:p>
          <a:p>
            <a:pPr marR="0" lvl="0" algn="l" rtl="0">
              <a:spcBef>
                <a:spcPts val="480"/>
              </a:spcBef>
              <a:spcAft>
                <a:spcPts val="0"/>
              </a:spcAft>
              <a:buClr>
                <a:schemeClr val="dk1"/>
              </a:buClr>
              <a:buSzPts val="2880"/>
            </a:pPr>
            <a:r>
              <a:rPr lang="en-GB" sz="1400" dirty="0">
                <a:solidFill>
                  <a:schemeClr val="dk1"/>
                </a:solidFill>
                <a:latin typeface="Tahoma"/>
                <a:ea typeface="Tahoma"/>
                <a:cs typeface="Tahoma"/>
                <a:sym typeface="Tahoma"/>
              </a:rPr>
              <a:t>Use</a:t>
            </a:r>
            <a:r>
              <a:rPr lang="en-GB" sz="1400" b="1" dirty="0">
                <a:latin typeface="Tahoma"/>
                <a:ea typeface="Tahoma"/>
                <a:cs typeface="Tahoma"/>
                <a:sym typeface="Tahoma"/>
              </a:rPr>
              <a:t> adaptogens </a:t>
            </a:r>
            <a:r>
              <a:rPr lang="en-GB" sz="1400" dirty="0">
                <a:solidFill>
                  <a:schemeClr val="dk1"/>
                </a:solidFill>
                <a:latin typeface="Tahoma"/>
                <a:ea typeface="Tahoma"/>
                <a:cs typeface="Tahoma"/>
                <a:sym typeface="Tahoma"/>
              </a:rPr>
              <a:t>to reduce excessive cortisol and improve adrenal cortex function:</a:t>
            </a:r>
          </a:p>
          <a:p>
            <a:pPr marL="457200" marR="0" lvl="0" indent="-457200" algn="l" rtl="0">
              <a:spcBef>
                <a:spcPts val="480"/>
              </a:spcBef>
              <a:spcAft>
                <a:spcPts val="0"/>
              </a:spcAft>
              <a:buClr>
                <a:schemeClr val="dk1"/>
              </a:buClr>
              <a:buSzPts val="2880"/>
              <a:buFont typeface="Tahoma"/>
              <a:buChar char="•"/>
            </a:pPr>
            <a:r>
              <a:rPr lang="en-GB" sz="1400" i="1" u="sng" dirty="0">
                <a:solidFill>
                  <a:schemeClr val="dk1"/>
                </a:solidFill>
                <a:latin typeface="Tahoma"/>
                <a:ea typeface="Tahoma"/>
                <a:cs typeface="Tahoma"/>
                <a:sym typeface="Tahoma"/>
              </a:rPr>
              <a:t>Roseroot (</a:t>
            </a:r>
            <a:r>
              <a:rPr lang="en-GB" sz="1400" i="1" u="sng" dirty="0" err="1">
                <a:solidFill>
                  <a:schemeClr val="dk1"/>
                </a:solidFill>
                <a:latin typeface="Tahoma"/>
                <a:ea typeface="Tahoma"/>
                <a:cs typeface="Tahoma"/>
                <a:sym typeface="Tahoma"/>
              </a:rPr>
              <a:t>Rhodiola</a:t>
            </a:r>
            <a:r>
              <a:rPr lang="en-GB" sz="1400" i="1" u="sng" dirty="0">
                <a:solidFill>
                  <a:schemeClr val="dk1"/>
                </a:solidFill>
                <a:latin typeface="Tahoma"/>
                <a:ea typeface="Tahoma"/>
                <a:cs typeface="Tahoma"/>
                <a:sym typeface="Tahoma"/>
              </a:rPr>
              <a:t> rosea):  </a:t>
            </a:r>
            <a:r>
              <a:rPr lang="en-GB" sz="1400" dirty="0">
                <a:solidFill>
                  <a:schemeClr val="dk1"/>
                </a:solidFill>
                <a:latin typeface="Tahoma"/>
                <a:ea typeface="Tahoma"/>
                <a:cs typeface="Tahoma"/>
                <a:sym typeface="Tahoma"/>
              </a:rPr>
              <a:t>best general adaptogen, effective compared to sertraline (Mao et al., 2015)</a:t>
            </a:r>
            <a:endParaRPr lang="en-GB" sz="1400" dirty="0">
              <a:solidFill>
                <a:schemeClr val="dk1"/>
              </a:solidFill>
            </a:endParaRPr>
          </a:p>
          <a:p>
            <a:pPr marL="457200" marR="0" lvl="0" indent="-457200" algn="l" rtl="0">
              <a:spcBef>
                <a:spcPts val="480"/>
              </a:spcBef>
              <a:spcAft>
                <a:spcPts val="0"/>
              </a:spcAft>
              <a:buClr>
                <a:schemeClr val="dk1"/>
              </a:buClr>
              <a:buSzPts val="2880"/>
              <a:buFont typeface="Tahoma"/>
              <a:buChar char="•"/>
            </a:pPr>
            <a:r>
              <a:rPr lang="en-GB" sz="1400" i="1" u="sng" dirty="0">
                <a:solidFill>
                  <a:schemeClr val="dk1"/>
                </a:solidFill>
                <a:latin typeface="Tahoma"/>
                <a:ea typeface="Tahoma"/>
                <a:cs typeface="Tahoma"/>
                <a:sym typeface="Tahoma"/>
              </a:rPr>
              <a:t>Siberian ginseng (</a:t>
            </a:r>
            <a:r>
              <a:rPr lang="en-GB" sz="1400" i="1" u="sng" dirty="0" err="1">
                <a:solidFill>
                  <a:schemeClr val="dk1"/>
                </a:solidFill>
                <a:latin typeface="Tahoma"/>
                <a:ea typeface="Tahoma"/>
                <a:cs typeface="Tahoma"/>
                <a:sym typeface="Tahoma"/>
              </a:rPr>
              <a:t>Eleutherococcus</a:t>
            </a:r>
            <a:r>
              <a:rPr lang="en-GB" sz="1400" i="1" u="sng" dirty="0">
                <a:solidFill>
                  <a:schemeClr val="dk1"/>
                </a:solidFill>
                <a:latin typeface="Tahoma"/>
                <a:ea typeface="Tahoma"/>
                <a:cs typeface="Tahoma"/>
                <a:sym typeface="Tahoma"/>
              </a:rPr>
              <a:t> </a:t>
            </a:r>
            <a:r>
              <a:rPr lang="en-GB" sz="1400" i="1" u="sng" dirty="0" err="1">
                <a:solidFill>
                  <a:schemeClr val="dk1"/>
                </a:solidFill>
                <a:latin typeface="Tahoma"/>
                <a:ea typeface="Tahoma"/>
                <a:cs typeface="Tahoma"/>
                <a:sym typeface="Tahoma"/>
              </a:rPr>
              <a:t>senticosus</a:t>
            </a:r>
            <a:r>
              <a:rPr lang="en-GB" sz="1400" i="1" u="sng" dirty="0">
                <a:solidFill>
                  <a:schemeClr val="dk1"/>
                </a:solidFill>
                <a:latin typeface="Tahoma"/>
                <a:ea typeface="Tahoma"/>
                <a:cs typeface="Tahoma"/>
                <a:sym typeface="Tahoma"/>
              </a:rPr>
              <a:t>):</a:t>
            </a:r>
            <a:r>
              <a:rPr lang="en-GB" sz="1400" i="1" dirty="0">
                <a:solidFill>
                  <a:schemeClr val="dk1"/>
                </a:solidFill>
                <a:latin typeface="Tahoma"/>
                <a:ea typeface="Tahoma"/>
                <a:cs typeface="Tahoma"/>
                <a:sym typeface="Tahoma"/>
              </a:rPr>
              <a:t> </a:t>
            </a:r>
            <a:r>
              <a:rPr lang="en-GB" sz="1400" dirty="0">
                <a:solidFill>
                  <a:schemeClr val="dk1"/>
                </a:solidFill>
                <a:latin typeface="Tahoma"/>
                <a:ea typeface="Tahoma"/>
                <a:cs typeface="Tahoma"/>
                <a:sym typeface="Tahoma"/>
              </a:rPr>
              <a:t>best with insomnia due to an excessively busy mind</a:t>
            </a:r>
            <a:endParaRPr lang="en-GB" sz="1400" dirty="0">
              <a:solidFill>
                <a:schemeClr val="dk1"/>
              </a:solidFill>
            </a:endParaRPr>
          </a:p>
          <a:p>
            <a:pPr marL="457200" marR="0" lvl="0" indent="-457200" algn="l" rtl="0">
              <a:spcBef>
                <a:spcPts val="480"/>
              </a:spcBef>
              <a:spcAft>
                <a:spcPts val="0"/>
              </a:spcAft>
              <a:buClr>
                <a:schemeClr val="dk1"/>
              </a:buClr>
              <a:buSzPts val="2880"/>
              <a:buFont typeface="Tahoma"/>
              <a:buChar char="•"/>
            </a:pPr>
            <a:r>
              <a:rPr lang="en-GB" sz="1400" i="1" u="sng" dirty="0">
                <a:solidFill>
                  <a:schemeClr val="dk1"/>
                </a:solidFill>
                <a:latin typeface="Tahoma"/>
                <a:ea typeface="Tahoma"/>
                <a:cs typeface="Tahoma"/>
                <a:sym typeface="Tahoma"/>
              </a:rPr>
              <a:t>Ashwagandha (</a:t>
            </a:r>
            <a:r>
              <a:rPr lang="en-GB" sz="1400" i="1" u="sng" dirty="0" err="1">
                <a:solidFill>
                  <a:schemeClr val="dk1"/>
                </a:solidFill>
                <a:latin typeface="Tahoma"/>
                <a:ea typeface="Tahoma"/>
                <a:cs typeface="Tahoma"/>
                <a:sym typeface="Tahoma"/>
              </a:rPr>
              <a:t>Withania</a:t>
            </a:r>
            <a:r>
              <a:rPr lang="en-GB" sz="1400" i="1" u="sng" dirty="0">
                <a:solidFill>
                  <a:schemeClr val="dk1"/>
                </a:solidFill>
                <a:latin typeface="Tahoma"/>
                <a:ea typeface="Tahoma"/>
                <a:cs typeface="Tahoma"/>
                <a:sym typeface="Tahoma"/>
              </a:rPr>
              <a:t> </a:t>
            </a:r>
            <a:r>
              <a:rPr lang="en-GB" sz="1400" i="1" u="sng" dirty="0" err="1">
                <a:solidFill>
                  <a:schemeClr val="dk1"/>
                </a:solidFill>
                <a:latin typeface="Tahoma"/>
                <a:ea typeface="Tahoma"/>
                <a:cs typeface="Tahoma"/>
                <a:sym typeface="Tahoma"/>
              </a:rPr>
              <a:t>somnifera</a:t>
            </a:r>
            <a:r>
              <a:rPr lang="en-GB" sz="1400" i="1" u="sng" dirty="0">
                <a:solidFill>
                  <a:schemeClr val="dk1"/>
                </a:solidFill>
                <a:latin typeface="Tahoma"/>
                <a:ea typeface="Tahoma"/>
                <a:cs typeface="Tahoma"/>
                <a:sym typeface="Tahoma"/>
              </a:rPr>
              <a:t>): </a:t>
            </a:r>
            <a:r>
              <a:rPr lang="en-GB" sz="1400" dirty="0">
                <a:solidFill>
                  <a:schemeClr val="dk1"/>
                </a:solidFill>
                <a:latin typeface="Tahoma"/>
                <a:ea typeface="Tahoma"/>
                <a:cs typeface="Tahoma"/>
                <a:sym typeface="Tahoma"/>
              </a:rPr>
              <a:t>useful when anxiety is significant, feeling run down from chronic stress &amp; overwork</a:t>
            </a:r>
          </a:p>
          <a:p>
            <a:pPr marL="457200" marR="0" lvl="0" indent="-457200" algn="l" rtl="0">
              <a:spcBef>
                <a:spcPts val="480"/>
              </a:spcBef>
              <a:spcAft>
                <a:spcPts val="0"/>
              </a:spcAft>
              <a:buClr>
                <a:schemeClr val="dk1"/>
              </a:buClr>
              <a:buSzPts val="2880"/>
              <a:buFont typeface="Tahoma"/>
              <a:buChar char="•"/>
            </a:pPr>
            <a:r>
              <a:rPr lang="en-GB" sz="1400" i="1" u="sng" dirty="0">
                <a:solidFill>
                  <a:schemeClr val="dk1"/>
                </a:solidFill>
                <a:latin typeface="Tahoma"/>
                <a:ea typeface="Tahoma"/>
                <a:cs typeface="Tahoma"/>
                <a:sym typeface="Tahoma"/>
              </a:rPr>
              <a:t>Bacopa</a:t>
            </a:r>
            <a:r>
              <a:rPr lang="en-GB" sz="1400" i="1" dirty="0">
                <a:solidFill>
                  <a:schemeClr val="dk1"/>
                </a:solidFill>
                <a:latin typeface="Tahoma"/>
                <a:ea typeface="Tahoma"/>
                <a:cs typeface="Tahoma"/>
                <a:sym typeface="Tahoma"/>
              </a:rPr>
              <a:t>: </a:t>
            </a:r>
            <a:r>
              <a:rPr lang="en-GB" sz="1400" dirty="0">
                <a:solidFill>
                  <a:schemeClr val="dk1"/>
                </a:solidFill>
                <a:latin typeface="Tahoma"/>
                <a:ea typeface="Tahoma"/>
                <a:cs typeface="Tahoma"/>
                <a:sym typeface="Tahoma"/>
              </a:rPr>
              <a:t>calms mental turbulence and aids meditation.</a:t>
            </a:r>
          </a:p>
          <a:p>
            <a:pPr marL="457200" marR="0" lvl="0" indent="-457200" algn="l" rtl="0">
              <a:spcBef>
                <a:spcPts val="480"/>
              </a:spcBef>
              <a:spcAft>
                <a:spcPts val="0"/>
              </a:spcAft>
              <a:buClr>
                <a:schemeClr val="dk1"/>
              </a:buClr>
              <a:buSzPts val="2880"/>
              <a:buFont typeface="Tahoma"/>
              <a:buChar char="•"/>
            </a:pPr>
            <a:r>
              <a:rPr lang="en-GB" sz="1400" i="1" u="sng" dirty="0" err="1">
                <a:solidFill>
                  <a:schemeClr val="dk1"/>
                </a:solidFill>
                <a:latin typeface="Tahoma"/>
                <a:ea typeface="Tahoma"/>
                <a:cs typeface="Tahoma"/>
                <a:sym typeface="Tahoma"/>
              </a:rPr>
              <a:t>Gotu</a:t>
            </a:r>
            <a:r>
              <a:rPr lang="en-GB" sz="1400" i="1" u="sng" dirty="0">
                <a:solidFill>
                  <a:schemeClr val="dk1"/>
                </a:solidFill>
                <a:latin typeface="Tahoma"/>
                <a:ea typeface="Tahoma"/>
                <a:cs typeface="Tahoma"/>
                <a:sym typeface="Tahoma"/>
              </a:rPr>
              <a:t> Kola</a:t>
            </a:r>
            <a:r>
              <a:rPr lang="en-GB" sz="1400" i="1" dirty="0">
                <a:solidFill>
                  <a:schemeClr val="dk1"/>
                </a:solidFill>
                <a:latin typeface="Tahoma"/>
                <a:ea typeface="Tahoma"/>
                <a:cs typeface="Tahoma"/>
                <a:sym typeface="Tahoma"/>
              </a:rPr>
              <a:t>: </a:t>
            </a:r>
            <a:r>
              <a:rPr lang="en-GB" sz="1400"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improves brain and other mental functions, especially when suffering from stress. </a:t>
            </a:r>
            <a:endParaRPr lang="en-GB" sz="1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R="0" lvl="0" algn="l" rtl="0">
              <a:spcBef>
                <a:spcPts val="480"/>
              </a:spcBef>
              <a:spcAft>
                <a:spcPts val="0"/>
              </a:spcAft>
              <a:buClr>
                <a:schemeClr val="dk1"/>
              </a:buClr>
              <a:buSzPts val="2880"/>
            </a:pPr>
            <a:endParaRPr lang="en-GB" sz="1200" dirty="0">
              <a:solidFill>
                <a:schemeClr val="dk1"/>
              </a:solidFill>
              <a:latin typeface="Tahoma"/>
              <a:ea typeface="Tahoma"/>
              <a:cs typeface="Tahoma"/>
              <a:sym typeface="Tahoma"/>
            </a:endParaRPr>
          </a:p>
          <a:p>
            <a:pPr marR="0" lvl="0" algn="l" rtl="0">
              <a:spcBef>
                <a:spcPts val="480"/>
              </a:spcBef>
              <a:spcAft>
                <a:spcPts val="0"/>
              </a:spcAft>
              <a:buClr>
                <a:schemeClr val="dk1"/>
              </a:buClr>
              <a:buSzPts val="2880"/>
            </a:pPr>
            <a:r>
              <a:rPr lang="en-GB" sz="1200" dirty="0">
                <a:solidFill>
                  <a:schemeClr val="dk1"/>
                </a:solidFill>
                <a:latin typeface="Tahoma"/>
                <a:ea typeface="Tahoma"/>
                <a:cs typeface="Tahoma"/>
                <a:sym typeface="Tahoma"/>
              </a:rPr>
              <a:t>https://</a:t>
            </a:r>
            <a:r>
              <a:rPr lang="en-GB" sz="1200" dirty="0" err="1">
                <a:solidFill>
                  <a:schemeClr val="dk1"/>
                </a:solidFill>
                <a:latin typeface="Tahoma"/>
                <a:ea typeface="Tahoma"/>
                <a:cs typeface="Tahoma"/>
                <a:sym typeface="Tahoma"/>
              </a:rPr>
              <a:t>www.herbalreality.com</a:t>
            </a:r>
            <a:r>
              <a:rPr lang="en-GB" sz="1200" dirty="0">
                <a:solidFill>
                  <a:schemeClr val="dk1"/>
                </a:solidFill>
                <a:latin typeface="Tahoma"/>
                <a:ea typeface="Tahoma"/>
                <a:cs typeface="Tahoma"/>
                <a:sym typeface="Tahoma"/>
              </a:rPr>
              <a:t>/western-action/adaptogens/</a:t>
            </a:r>
          </a:p>
          <a:p>
            <a:endParaRPr lang="en-US" dirty="0"/>
          </a:p>
        </p:txBody>
      </p:sp>
    </p:spTree>
    <p:extLst>
      <p:ext uri="{BB962C8B-B14F-4D97-AF65-F5344CB8AC3E}">
        <p14:creationId xmlns:p14="http://schemas.microsoft.com/office/powerpoint/2010/main" val="247766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B12AB7-DD8B-E379-B1B0-8B25DC17875F}"/>
              </a:ext>
            </a:extLst>
          </p:cNvPr>
          <p:cNvSpPr txBox="1"/>
          <p:nvPr/>
        </p:nvSpPr>
        <p:spPr>
          <a:xfrm>
            <a:off x="778327" y="1587974"/>
            <a:ext cx="7788730" cy="4762842"/>
          </a:xfrm>
          <a:prstGeom prst="rect">
            <a:avLst/>
          </a:prstGeom>
          <a:noFill/>
        </p:spPr>
        <p:txBody>
          <a:bodyPr wrap="square" rtlCol="0">
            <a:spAutoFit/>
          </a:bodyPr>
          <a:lstStyle/>
          <a:p>
            <a:pPr marL="457200" marR="0" lvl="0" indent="-457200" algn="l" rtl="0">
              <a:spcBef>
                <a:spcPts val="0"/>
              </a:spcBef>
              <a:spcAft>
                <a:spcPts val="0"/>
              </a:spcAft>
              <a:buNone/>
            </a:pPr>
            <a:r>
              <a:rPr lang="en-GB" sz="2000" b="1" dirty="0">
                <a:solidFill>
                  <a:schemeClr val="dk1"/>
                </a:solidFill>
                <a:latin typeface="Tahoma"/>
                <a:ea typeface="Tahoma"/>
                <a:cs typeface="Tahoma"/>
                <a:sym typeface="Tahoma"/>
              </a:rPr>
              <a:t>                       General adrenal cortex support</a:t>
            </a:r>
            <a:endParaRPr lang="en-GB" b="1" dirty="0">
              <a:solidFill>
                <a:schemeClr val="dk1"/>
              </a:solidFill>
            </a:endParaRPr>
          </a:p>
          <a:p>
            <a:pPr marL="457200" marR="0" lvl="0" indent="-457200" rtl="0">
              <a:spcBef>
                <a:spcPts val="480"/>
              </a:spcBef>
              <a:spcAft>
                <a:spcPts val="0"/>
              </a:spcAft>
              <a:buNone/>
            </a:pPr>
            <a:r>
              <a:rPr lang="en-GB" sz="1800" dirty="0">
                <a:solidFill>
                  <a:schemeClr val="dk1"/>
                </a:solidFill>
                <a:latin typeface="Tahoma"/>
                <a:ea typeface="Tahoma"/>
                <a:cs typeface="Tahoma"/>
                <a:sym typeface="Tahoma"/>
              </a:rPr>
              <a:t>                  will inhibit excessive ACTH stimulation of cortisol </a:t>
            </a:r>
          </a:p>
          <a:p>
            <a:pPr marL="457200" marR="0" lvl="0" indent="-457200" rtl="0">
              <a:spcBef>
                <a:spcPts val="480"/>
              </a:spcBef>
              <a:spcAft>
                <a:spcPts val="0"/>
              </a:spcAft>
              <a:buNone/>
            </a:pPr>
            <a:r>
              <a:rPr lang="en-GB" dirty="0">
                <a:solidFill>
                  <a:schemeClr val="dk1"/>
                </a:solidFill>
                <a:latin typeface="Tahoma"/>
                <a:ea typeface="Tahoma"/>
                <a:cs typeface="Tahoma"/>
                <a:sym typeface="Tahoma"/>
              </a:rPr>
              <a:t>              </a:t>
            </a:r>
            <a:r>
              <a:rPr lang="en-GB" sz="1400" b="1" dirty="0">
                <a:solidFill>
                  <a:schemeClr val="dk1"/>
                </a:solidFill>
                <a:latin typeface="Tahoma"/>
                <a:ea typeface="Tahoma"/>
                <a:cs typeface="Tahoma"/>
                <a:sym typeface="Tahoma"/>
              </a:rPr>
              <a:t>GEMMO THERAPY </a:t>
            </a:r>
            <a:r>
              <a:rPr lang="en-GB" sz="1400" dirty="0">
                <a:solidFill>
                  <a:schemeClr val="dk1"/>
                </a:solidFill>
                <a:latin typeface="Tahoma"/>
                <a:ea typeface="Tahoma"/>
                <a:cs typeface="Tahoma"/>
                <a:sym typeface="Tahoma"/>
              </a:rPr>
              <a:t>(GM) – special tinctures made from plant buds</a:t>
            </a:r>
          </a:p>
          <a:p>
            <a:pPr marL="457200" marR="0" lvl="0" indent="-457200" rtl="0">
              <a:spcBef>
                <a:spcPts val="480"/>
              </a:spcBef>
              <a:spcAft>
                <a:spcPts val="0"/>
              </a:spcAft>
              <a:buNone/>
            </a:pPr>
            <a:endParaRPr lang="en-GB" sz="800" dirty="0">
              <a:solidFill>
                <a:schemeClr val="dk1"/>
              </a:solidFill>
            </a:endParaRPr>
          </a:p>
          <a:p>
            <a:pPr marL="457200" marR="0" lvl="0" indent="-457200" algn="l" rtl="0">
              <a:spcBef>
                <a:spcPts val="480"/>
              </a:spcBef>
              <a:spcAft>
                <a:spcPts val="0"/>
              </a:spcAft>
              <a:buClr>
                <a:schemeClr val="dk1"/>
              </a:buClr>
              <a:buSzPts val="2880"/>
              <a:buFont typeface="Tahoma"/>
              <a:buChar char="•"/>
            </a:pPr>
            <a:r>
              <a:rPr lang="en-GB" sz="1800" i="1" u="sng" dirty="0">
                <a:solidFill>
                  <a:schemeClr val="dk1"/>
                </a:solidFill>
                <a:latin typeface="Tahoma"/>
                <a:ea typeface="Tahoma"/>
                <a:cs typeface="Tahoma"/>
                <a:sym typeface="Tahoma"/>
              </a:rPr>
              <a:t>Ribes nigrum </a:t>
            </a:r>
            <a:r>
              <a:rPr lang="en-GB" sz="1800" u="sng" dirty="0">
                <a:solidFill>
                  <a:schemeClr val="dk1"/>
                </a:solidFill>
                <a:latin typeface="Tahoma"/>
                <a:ea typeface="Tahoma"/>
                <a:cs typeface="Tahoma"/>
                <a:sym typeface="Tahoma"/>
              </a:rPr>
              <a:t>GM (Black currant):</a:t>
            </a:r>
            <a:r>
              <a:rPr lang="en-GB" sz="1800" dirty="0">
                <a:solidFill>
                  <a:schemeClr val="dk1"/>
                </a:solidFill>
                <a:latin typeface="Tahoma"/>
                <a:ea typeface="Tahoma"/>
                <a:cs typeface="Tahoma"/>
                <a:sym typeface="Tahoma"/>
              </a:rPr>
              <a:t> best general single support</a:t>
            </a:r>
            <a:endParaRPr lang="en-GB" dirty="0">
              <a:solidFill>
                <a:schemeClr val="dk1"/>
              </a:solidFill>
            </a:endParaRPr>
          </a:p>
          <a:p>
            <a:pPr marL="457200" marR="0" lvl="0" indent="-457200" rtl="0">
              <a:spcBef>
                <a:spcPts val="480"/>
              </a:spcBef>
              <a:spcAft>
                <a:spcPts val="0"/>
              </a:spcAft>
              <a:buClr>
                <a:schemeClr val="dk1"/>
              </a:buClr>
              <a:buSzPts val="2880"/>
              <a:buFont typeface="Tahoma"/>
              <a:buChar char="•"/>
            </a:pPr>
            <a:r>
              <a:rPr lang="en-GB" sz="1800" i="1" u="sng" dirty="0">
                <a:solidFill>
                  <a:schemeClr val="dk1"/>
                </a:solidFill>
                <a:latin typeface="Tahoma"/>
                <a:ea typeface="Tahoma"/>
                <a:cs typeface="Tahoma"/>
                <a:sym typeface="Tahoma"/>
              </a:rPr>
              <a:t>Rosa canina </a:t>
            </a:r>
            <a:r>
              <a:rPr lang="en-GB" sz="1800" u="sng" dirty="0">
                <a:solidFill>
                  <a:schemeClr val="dk1"/>
                </a:solidFill>
                <a:latin typeface="Tahoma"/>
                <a:ea typeface="Tahoma"/>
                <a:cs typeface="Tahoma"/>
                <a:sym typeface="Tahoma"/>
              </a:rPr>
              <a:t>GM (Dog Rose):</a:t>
            </a:r>
            <a:r>
              <a:rPr lang="en-GB" sz="1800" dirty="0">
                <a:solidFill>
                  <a:schemeClr val="dk1"/>
                </a:solidFill>
                <a:latin typeface="Tahoma"/>
                <a:ea typeface="Tahoma"/>
                <a:cs typeface="Tahoma"/>
                <a:sym typeface="Tahoma"/>
              </a:rPr>
              <a:t> depression with prominent digestive problems related to SI inflammation; loss of libido</a:t>
            </a:r>
            <a:endParaRPr lang="en-GB" dirty="0">
              <a:solidFill>
                <a:schemeClr val="dk1"/>
              </a:solidFill>
            </a:endParaRPr>
          </a:p>
          <a:p>
            <a:pPr marL="457200" marR="0" lvl="0" indent="-457200" algn="l" rtl="0">
              <a:spcBef>
                <a:spcPts val="480"/>
              </a:spcBef>
              <a:spcAft>
                <a:spcPts val="0"/>
              </a:spcAft>
              <a:buClr>
                <a:schemeClr val="dk1"/>
              </a:buClr>
              <a:buSzPts val="2880"/>
              <a:buFont typeface="Tahoma"/>
              <a:buChar char="•"/>
            </a:pPr>
            <a:r>
              <a:rPr lang="en-GB" sz="1800" i="1" u="sng" dirty="0">
                <a:solidFill>
                  <a:schemeClr val="dk1"/>
                </a:solidFill>
                <a:latin typeface="Tahoma"/>
                <a:ea typeface="Tahoma"/>
                <a:cs typeface="Tahoma"/>
                <a:sym typeface="Tahoma"/>
              </a:rPr>
              <a:t>Sequoia </a:t>
            </a:r>
            <a:r>
              <a:rPr lang="en-GB" sz="1800" i="1" u="sng" dirty="0" err="1">
                <a:solidFill>
                  <a:schemeClr val="dk1"/>
                </a:solidFill>
                <a:latin typeface="Tahoma"/>
                <a:ea typeface="Tahoma"/>
                <a:cs typeface="Tahoma"/>
                <a:sym typeface="Tahoma"/>
              </a:rPr>
              <a:t>gigantia</a:t>
            </a:r>
            <a:r>
              <a:rPr lang="en-GB" sz="1800" i="1" u="sng" dirty="0">
                <a:solidFill>
                  <a:schemeClr val="dk1"/>
                </a:solidFill>
                <a:latin typeface="Tahoma"/>
                <a:ea typeface="Tahoma"/>
                <a:cs typeface="Tahoma"/>
                <a:sym typeface="Tahoma"/>
              </a:rPr>
              <a:t> </a:t>
            </a:r>
            <a:r>
              <a:rPr lang="en-GB" sz="1800" u="sng" dirty="0">
                <a:solidFill>
                  <a:schemeClr val="dk1"/>
                </a:solidFill>
                <a:latin typeface="Tahoma"/>
                <a:ea typeface="Tahoma"/>
                <a:cs typeface="Tahoma"/>
                <a:sym typeface="Tahoma"/>
              </a:rPr>
              <a:t>GM (Sequoia tree): </a:t>
            </a:r>
            <a:r>
              <a:rPr lang="en-GB" sz="1800" dirty="0">
                <a:solidFill>
                  <a:schemeClr val="dk1"/>
                </a:solidFill>
                <a:latin typeface="Tahoma"/>
                <a:ea typeface="Tahoma"/>
                <a:cs typeface="Tahoma"/>
                <a:sym typeface="Tahoma"/>
              </a:rPr>
              <a:t>if Cortisol/Adrenal cortex </a:t>
            </a:r>
            <a:r>
              <a:rPr lang="en-GB" sz="1800" dirty="0">
                <a:solidFill>
                  <a:schemeClr val="dk1"/>
                </a:solidFill>
                <a:latin typeface="Calibri"/>
                <a:ea typeface="Calibri"/>
                <a:cs typeface="Calibri"/>
                <a:sym typeface="Calibri"/>
              </a:rPr>
              <a:t>˃ </a:t>
            </a:r>
            <a:r>
              <a:rPr lang="en-GB" sz="1800" dirty="0">
                <a:solidFill>
                  <a:schemeClr val="dk1"/>
                </a:solidFill>
                <a:latin typeface="Tahoma"/>
                <a:ea typeface="Tahoma"/>
                <a:cs typeface="Tahoma"/>
                <a:sym typeface="Tahoma"/>
              </a:rPr>
              <a:t>5: shifts adrenal metabolism from cortisol to adrenal androgens; indicated in peri-</a:t>
            </a:r>
            <a:r>
              <a:rPr lang="en-GB" sz="1800" dirty="0" err="1">
                <a:solidFill>
                  <a:schemeClr val="dk1"/>
                </a:solidFill>
                <a:latin typeface="Tahoma"/>
                <a:ea typeface="Tahoma"/>
                <a:cs typeface="Tahoma"/>
                <a:sym typeface="Tahoma"/>
              </a:rPr>
              <a:t>gonadopausal</a:t>
            </a:r>
            <a:r>
              <a:rPr lang="en-GB" sz="1800" dirty="0">
                <a:solidFill>
                  <a:schemeClr val="dk1"/>
                </a:solidFill>
                <a:latin typeface="Tahoma"/>
                <a:ea typeface="Tahoma"/>
                <a:cs typeface="Tahoma"/>
                <a:sym typeface="Tahoma"/>
              </a:rPr>
              <a:t> depression</a:t>
            </a:r>
          </a:p>
          <a:p>
            <a:pPr marL="457200" marR="0" lvl="0" indent="-457200" algn="l" rtl="0">
              <a:spcBef>
                <a:spcPts val="480"/>
              </a:spcBef>
              <a:spcAft>
                <a:spcPts val="0"/>
              </a:spcAft>
              <a:buClr>
                <a:schemeClr val="dk1"/>
              </a:buClr>
              <a:buSzPts val="2880"/>
              <a:buFont typeface="Tahoma"/>
              <a:buChar char="•"/>
            </a:pPr>
            <a:r>
              <a:rPr lang="en-GB" sz="1800" i="1" u="sng" dirty="0">
                <a:solidFill>
                  <a:schemeClr val="dk1"/>
                </a:solidFill>
                <a:latin typeface="Tahoma"/>
                <a:ea typeface="Tahoma"/>
                <a:cs typeface="Tahoma"/>
                <a:sym typeface="Tahoma"/>
              </a:rPr>
              <a:t>Quercus pedunculata </a:t>
            </a:r>
            <a:r>
              <a:rPr lang="en-GB" sz="1800" u="sng" dirty="0">
                <a:solidFill>
                  <a:schemeClr val="dk1"/>
                </a:solidFill>
                <a:latin typeface="Tahoma"/>
                <a:ea typeface="Tahoma"/>
                <a:cs typeface="Tahoma"/>
                <a:sym typeface="Tahoma"/>
              </a:rPr>
              <a:t>GM (Oak):</a:t>
            </a:r>
            <a:r>
              <a:rPr lang="en-GB" sz="1800" dirty="0">
                <a:solidFill>
                  <a:schemeClr val="dk1"/>
                </a:solidFill>
                <a:latin typeface="Tahoma"/>
                <a:ea typeface="Tahoma"/>
                <a:cs typeface="Tahoma"/>
                <a:sym typeface="Tahoma"/>
              </a:rPr>
              <a:t> multi-endocrine dysfunction in depressed patients; state of mental or emotional shock</a:t>
            </a:r>
            <a:endParaRPr lang="en-GB" dirty="0">
              <a:solidFill>
                <a:schemeClr val="dk1"/>
              </a:solidFill>
            </a:endParaRPr>
          </a:p>
          <a:p>
            <a:pPr marL="457200" marR="0" lvl="0" indent="-457200" algn="l" rtl="0">
              <a:spcBef>
                <a:spcPts val="480"/>
              </a:spcBef>
              <a:spcAft>
                <a:spcPts val="0"/>
              </a:spcAft>
              <a:buClr>
                <a:schemeClr val="dk1"/>
              </a:buClr>
              <a:buSzPts val="2880"/>
              <a:buFont typeface="Tahoma"/>
              <a:buChar char="•"/>
            </a:pPr>
            <a:r>
              <a:rPr lang="en-GB" sz="1800" i="1" u="sng" dirty="0">
                <a:solidFill>
                  <a:schemeClr val="dk1"/>
                </a:solidFill>
                <a:latin typeface="Tahoma"/>
                <a:ea typeface="Tahoma"/>
                <a:cs typeface="Tahoma"/>
                <a:sym typeface="Tahoma"/>
              </a:rPr>
              <a:t>Siberian Ginseng (</a:t>
            </a:r>
            <a:r>
              <a:rPr lang="en-GB" sz="1600" i="1" u="sng" dirty="0" err="1">
                <a:solidFill>
                  <a:schemeClr val="dk1"/>
                </a:solidFill>
                <a:latin typeface="Tahoma"/>
                <a:ea typeface="Tahoma"/>
                <a:cs typeface="Tahoma"/>
                <a:sym typeface="Tahoma"/>
              </a:rPr>
              <a:t>Eleutherococcus</a:t>
            </a:r>
            <a:r>
              <a:rPr lang="en-GB" sz="1600" i="1" u="sng" dirty="0">
                <a:solidFill>
                  <a:schemeClr val="dk1"/>
                </a:solidFill>
                <a:latin typeface="Tahoma"/>
                <a:ea typeface="Tahoma"/>
                <a:cs typeface="Tahoma"/>
                <a:sym typeface="Tahoma"/>
              </a:rPr>
              <a:t> </a:t>
            </a:r>
            <a:r>
              <a:rPr lang="en-GB" sz="1600" i="1" u="sng" dirty="0" err="1">
                <a:solidFill>
                  <a:schemeClr val="dk1"/>
                </a:solidFill>
                <a:latin typeface="Tahoma"/>
                <a:ea typeface="Tahoma"/>
                <a:cs typeface="Tahoma"/>
                <a:sym typeface="Tahoma"/>
              </a:rPr>
              <a:t>senticosus</a:t>
            </a:r>
            <a:r>
              <a:rPr lang="en-GB" sz="1600" i="1" u="sng" dirty="0">
                <a:solidFill>
                  <a:schemeClr val="dk1"/>
                </a:solidFill>
                <a:latin typeface="Tahoma"/>
                <a:ea typeface="Tahoma"/>
                <a:cs typeface="Tahoma"/>
                <a:sym typeface="Tahoma"/>
              </a:rPr>
              <a:t>): </a:t>
            </a:r>
            <a:r>
              <a:rPr lang="en-GB" sz="1800" dirty="0">
                <a:solidFill>
                  <a:schemeClr val="dk1"/>
                </a:solidFill>
                <a:latin typeface="Tahoma"/>
                <a:ea typeface="Tahoma"/>
                <a:cs typeface="Tahoma"/>
                <a:sym typeface="Tahoma"/>
              </a:rPr>
              <a:t>depression with prominent deep fatigue and insomnia</a:t>
            </a:r>
            <a:endParaRPr lang="en-GB" dirty="0">
              <a:solidFill>
                <a:schemeClr val="dk1"/>
              </a:solidFill>
            </a:endParaRPr>
          </a:p>
          <a:p>
            <a:pPr marR="0" lvl="0" algn="l" rtl="0">
              <a:spcBef>
                <a:spcPts val="480"/>
              </a:spcBef>
              <a:spcAft>
                <a:spcPts val="0"/>
              </a:spcAft>
              <a:buClr>
                <a:schemeClr val="dk1"/>
              </a:buClr>
              <a:buSzPts val="2880"/>
            </a:pPr>
            <a:endParaRPr lang="en-US" dirty="0"/>
          </a:p>
        </p:txBody>
      </p:sp>
      <p:sp>
        <p:nvSpPr>
          <p:cNvPr id="3" name="TextBox 2">
            <a:extLst>
              <a:ext uri="{FF2B5EF4-FFF2-40B4-BE49-F238E27FC236}">
                <a16:creationId xmlns:a16="http://schemas.microsoft.com/office/drawing/2014/main" id="{539B4C8C-42B1-9BA1-6CA1-8FAE05C7D279}"/>
              </a:ext>
            </a:extLst>
          </p:cNvPr>
          <p:cNvSpPr txBox="1"/>
          <p:nvPr/>
        </p:nvSpPr>
        <p:spPr>
          <a:xfrm>
            <a:off x="478971" y="228600"/>
            <a:ext cx="8186057" cy="1477328"/>
          </a:xfrm>
          <a:prstGeom prst="rect">
            <a:avLst/>
          </a:prstGeom>
          <a:noFill/>
        </p:spPr>
        <p:txBody>
          <a:bodyPr wrap="square" rtlCol="0">
            <a:spAutoFit/>
          </a:bodyPr>
          <a:lstStyle/>
          <a:p>
            <a:pPr algn="ctr"/>
            <a:r>
              <a:rPr lang="en-US" sz="3600" b="1" dirty="0">
                <a:solidFill>
                  <a:srgbClr val="00B050"/>
                </a:solidFill>
              </a:rPr>
              <a:t>Herbal Treatment</a:t>
            </a:r>
            <a:r>
              <a:rPr lang="en-US" sz="5400" b="1" dirty="0">
                <a:solidFill>
                  <a:srgbClr val="00B050"/>
                </a:solidFill>
              </a:rPr>
              <a:t> </a:t>
            </a:r>
            <a:endParaRPr lang="en-US" dirty="0"/>
          </a:p>
          <a:p>
            <a:pPr marL="0" marR="0" lvl="0" indent="0" algn="ctr" rtl="0">
              <a:spcBef>
                <a:spcPts val="0"/>
              </a:spcBef>
              <a:spcAft>
                <a:spcPts val="0"/>
              </a:spcAft>
              <a:buNone/>
            </a:pPr>
            <a:r>
              <a:rPr lang="en-US" dirty="0"/>
              <a:t>Focus on improving nervous system balance </a:t>
            </a:r>
          </a:p>
          <a:p>
            <a:endParaRPr lang="en-US" dirty="0"/>
          </a:p>
        </p:txBody>
      </p:sp>
    </p:spTree>
    <p:extLst>
      <p:ext uri="{BB962C8B-B14F-4D97-AF65-F5344CB8AC3E}">
        <p14:creationId xmlns:p14="http://schemas.microsoft.com/office/powerpoint/2010/main" val="12160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BC910C-EC5A-2050-1B13-EA890C62EAEE}"/>
              </a:ext>
            </a:extLst>
          </p:cNvPr>
          <p:cNvSpPr txBox="1"/>
          <p:nvPr/>
        </p:nvSpPr>
        <p:spPr>
          <a:xfrm>
            <a:off x="791385" y="1467616"/>
            <a:ext cx="7924800" cy="3875420"/>
          </a:xfrm>
          <a:prstGeom prst="rect">
            <a:avLst/>
          </a:prstGeom>
          <a:noFill/>
        </p:spPr>
        <p:txBody>
          <a:bodyPr wrap="square">
            <a:spAutoFit/>
          </a:bodyPr>
          <a:lstStyle/>
          <a:p>
            <a:pPr marR="0" lvl="0" algn="l" rtl="0">
              <a:spcBef>
                <a:spcPts val="480"/>
              </a:spcBef>
              <a:spcAft>
                <a:spcPts val="0"/>
              </a:spcAft>
              <a:buClr>
                <a:schemeClr val="dk1"/>
              </a:buClr>
              <a:buSzPts val="2880"/>
            </a:pPr>
            <a:r>
              <a:rPr lang="en-GB" sz="2400" dirty="0">
                <a:solidFill>
                  <a:schemeClr val="dk1"/>
                </a:solidFill>
                <a:latin typeface="Tahoma"/>
                <a:ea typeface="Tahoma"/>
                <a:cs typeface="Tahoma"/>
                <a:sym typeface="Tahoma"/>
              </a:rPr>
              <a:t>Addressing possible insufficiencies in order to end diversion of adrenals from cortisol</a:t>
            </a:r>
          </a:p>
          <a:p>
            <a:pPr marR="0" lvl="0" algn="l" rtl="0">
              <a:spcBef>
                <a:spcPts val="480"/>
              </a:spcBef>
              <a:spcAft>
                <a:spcPts val="0"/>
              </a:spcAft>
              <a:buClr>
                <a:schemeClr val="dk1"/>
              </a:buClr>
              <a:buSzPts val="2880"/>
            </a:pPr>
            <a:endParaRPr lang="en-GB" sz="2400" dirty="0">
              <a:solidFill>
                <a:schemeClr val="dk1"/>
              </a:solidFill>
              <a:latin typeface="Tahoma"/>
              <a:ea typeface="Tahoma"/>
              <a:cs typeface="Tahoma"/>
              <a:sym typeface="Tahoma"/>
            </a:endParaRPr>
          </a:p>
          <a:p>
            <a:pPr marL="457200" marR="0" lvl="0" indent="-457200" algn="l" rtl="0">
              <a:spcBef>
                <a:spcPts val="560"/>
              </a:spcBef>
              <a:spcAft>
                <a:spcPts val="0"/>
              </a:spcAft>
              <a:buClr>
                <a:schemeClr val="dk1"/>
              </a:buClr>
              <a:buSzPts val="2880"/>
              <a:buFont typeface="Tahoma"/>
              <a:buChar char="•"/>
            </a:pPr>
            <a:r>
              <a:rPr lang="en-GB" sz="2400" dirty="0">
                <a:solidFill>
                  <a:schemeClr val="dk1"/>
                </a:solidFill>
                <a:latin typeface="Tahoma"/>
                <a:ea typeface="Tahoma"/>
                <a:cs typeface="Tahoma"/>
                <a:sym typeface="Tahoma"/>
              </a:rPr>
              <a:t>Possible herbs include:</a:t>
            </a:r>
            <a:r>
              <a:rPr lang="en-GB" sz="2800" dirty="0">
                <a:solidFill>
                  <a:schemeClr val="dk1"/>
                </a:solidFill>
                <a:latin typeface="Tahoma"/>
                <a:ea typeface="Tahoma"/>
                <a:cs typeface="Tahoma"/>
                <a:sym typeface="Tahoma"/>
              </a:rPr>
              <a:t> </a:t>
            </a:r>
            <a:endParaRPr lang="en-GB" dirty="0">
              <a:solidFill>
                <a:schemeClr val="dk1"/>
              </a:solidFill>
            </a:endParaRPr>
          </a:p>
          <a:p>
            <a:pPr marL="742950" marR="0" lvl="1" indent="-285750" algn="l" rtl="0">
              <a:spcBef>
                <a:spcPts val="400"/>
              </a:spcBef>
              <a:spcAft>
                <a:spcPts val="0"/>
              </a:spcAft>
              <a:buClr>
                <a:schemeClr val="dk1"/>
              </a:buClr>
              <a:buSzPts val="2000"/>
              <a:buFont typeface="Tahoma"/>
              <a:buChar char="–"/>
            </a:pPr>
            <a:r>
              <a:rPr lang="en-GB" sz="2000" i="1" u="sng" dirty="0">
                <a:solidFill>
                  <a:schemeClr val="dk1"/>
                </a:solidFill>
                <a:latin typeface="Tahoma"/>
                <a:ea typeface="Tahoma"/>
                <a:cs typeface="Tahoma"/>
                <a:sym typeface="Tahoma"/>
              </a:rPr>
              <a:t>Korean</a:t>
            </a:r>
            <a:r>
              <a:rPr lang="en-GB" sz="2000" b="0" i="1" u="sng" strike="noStrike" cap="none" dirty="0">
                <a:solidFill>
                  <a:schemeClr val="dk1"/>
                </a:solidFill>
                <a:latin typeface="Tahoma"/>
                <a:ea typeface="Tahoma"/>
                <a:cs typeface="Tahoma"/>
                <a:sym typeface="Tahoma"/>
              </a:rPr>
              <a:t> (Panax) ginseng: </a:t>
            </a:r>
            <a:r>
              <a:rPr lang="en-GB" sz="2000" b="0" i="0" u="none" strike="noStrike" cap="none" dirty="0">
                <a:solidFill>
                  <a:schemeClr val="dk1"/>
                </a:solidFill>
                <a:latin typeface="Tahoma"/>
                <a:ea typeface="Tahoma"/>
                <a:cs typeface="Tahoma"/>
                <a:sym typeface="Tahoma"/>
              </a:rPr>
              <a:t>adaptogen, gonadotropic</a:t>
            </a:r>
            <a:endParaRPr lang="en-GB" sz="2000" b="0" i="1" u="none" strike="noStrike" cap="none" dirty="0">
              <a:solidFill>
                <a:schemeClr val="dk1"/>
              </a:solidFill>
              <a:latin typeface="Tahoma"/>
              <a:ea typeface="Tahoma"/>
              <a:cs typeface="Tahoma"/>
              <a:sym typeface="Tahoma"/>
            </a:endParaRPr>
          </a:p>
          <a:p>
            <a:pPr marL="742950" marR="0" lvl="1" indent="-285750" algn="l" rtl="0">
              <a:spcBef>
                <a:spcPts val="400"/>
              </a:spcBef>
              <a:spcAft>
                <a:spcPts val="0"/>
              </a:spcAft>
              <a:buClr>
                <a:schemeClr val="dk1"/>
              </a:buClr>
              <a:buSzPts val="2000"/>
              <a:buFont typeface="Tahoma"/>
              <a:buChar char="–"/>
            </a:pPr>
            <a:r>
              <a:rPr lang="en-GB" sz="2000" b="0" i="1" u="sng" strike="noStrike" cap="none" dirty="0">
                <a:solidFill>
                  <a:schemeClr val="dk1"/>
                </a:solidFill>
                <a:latin typeface="Tahoma"/>
                <a:ea typeface="Tahoma"/>
                <a:cs typeface="Tahoma"/>
                <a:sym typeface="Tahoma"/>
              </a:rPr>
              <a:t>Maca - Lepidium </a:t>
            </a:r>
            <a:r>
              <a:rPr lang="en-GB" sz="2000" b="0" i="1" u="sng" strike="noStrike" cap="none" dirty="0" err="1">
                <a:solidFill>
                  <a:schemeClr val="dk1"/>
                </a:solidFill>
                <a:latin typeface="Tahoma"/>
                <a:ea typeface="Tahoma"/>
                <a:cs typeface="Tahoma"/>
                <a:sym typeface="Tahoma"/>
              </a:rPr>
              <a:t>meyenii</a:t>
            </a:r>
            <a:r>
              <a:rPr lang="en-GB" sz="2000" b="0" i="0" u="sng" strike="noStrike" cap="none" dirty="0">
                <a:solidFill>
                  <a:schemeClr val="dk1"/>
                </a:solidFill>
                <a:latin typeface="Tahoma"/>
                <a:ea typeface="Tahoma"/>
                <a:cs typeface="Tahoma"/>
                <a:sym typeface="Tahoma"/>
              </a:rPr>
              <a:t> : </a:t>
            </a:r>
            <a:r>
              <a:rPr lang="en-GB" sz="2000" b="0" i="0" u="none" strike="noStrike" cap="none" dirty="0">
                <a:solidFill>
                  <a:schemeClr val="dk1"/>
                </a:solidFill>
                <a:latin typeface="Tahoma"/>
                <a:ea typeface="Tahoma"/>
                <a:cs typeface="Tahoma"/>
                <a:sym typeface="Tahoma"/>
              </a:rPr>
              <a:t>adaptogen, gonadotropic</a:t>
            </a:r>
            <a:endParaRPr lang="en-GB" sz="2000" b="0" i="1" u="none" strike="noStrike" cap="none" dirty="0">
              <a:solidFill>
                <a:schemeClr val="dk1"/>
              </a:solidFill>
              <a:latin typeface="Tahoma"/>
              <a:ea typeface="Tahoma"/>
              <a:cs typeface="Tahoma"/>
              <a:sym typeface="Tahoma"/>
            </a:endParaRPr>
          </a:p>
          <a:p>
            <a:pPr marL="742950" marR="0" lvl="1" indent="-285750" algn="l" rtl="0">
              <a:spcBef>
                <a:spcPts val="400"/>
              </a:spcBef>
              <a:spcAft>
                <a:spcPts val="0"/>
              </a:spcAft>
              <a:buClr>
                <a:schemeClr val="dk1"/>
              </a:buClr>
              <a:buSzPts val="2000"/>
              <a:buFont typeface="Tahoma"/>
              <a:buChar char="–"/>
            </a:pPr>
            <a:r>
              <a:rPr lang="en-GB" sz="2000" b="0" i="1" u="sng" strike="noStrike" cap="none" dirty="0">
                <a:solidFill>
                  <a:schemeClr val="dk1"/>
                </a:solidFill>
                <a:latin typeface="Tahoma"/>
                <a:ea typeface="Tahoma"/>
                <a:cs typeface="Tahoma"/>
                <a:sym typeface="Tahoma"/>
              </a:rPr>
              <a:t>Ginger: </a:t>
            </a:r>
            <a:r>
              <a:rPr lang="en-GB" sz="2000" b="0" i="0" u="none" strike="noStrike" cap="none" dirty="0">
                <a:solidFill>
                  <a:schemeClr val="dk1"/>
                </a:solidFill>
                <a:latin typeface="Tahoma"/>
                <a:ea typeface="Tahoma"/>
                <a:cs typeface="Tahoma"/>
                <a:sym typeface="Tahoma"/>
              </a:rPr>
              <a:t>corticotropic, androgenic, thyroid stimulant</a:t>
            </a:r>
            <a:endParaRPr lang="en-GB" sz="2000" b="0" i="1" u="none" strike="noStrike" cap="none" dirty="0">
              <a:solidFill>
                <a:schemeClr val="dk1"/>
              </a:solidFill>
              <a:latin typeface="Tahoma"/>
              <a:ea typeface="Tahoma"/>
              <a:cs typeface="Tahoma"/>
              <a:sym typeface="Tahoma"/>
            </a:endParaRPr>
          </a:p>
          <a:p>
            <a:pPr marL="742950" marR="0" lvl="1" indent="-285750" algn="l" rtl="0">
              <a:spcBef>
                <a:spcPts val="400"/>
              </a:spcBef>
              <a:spcAft>
                <a:spcPts val="0"/>
              </a:spcAft>
              <a:buClr>
                <a:schemeClr val="dk1"/>
              </a:buClr>
              <a:buSzPts val="2000"/>
              <a:buFont typeface="Tahoma"/>
              <a:buChar char="–"/>
            </a:pPr>
            <a:r>
              <a:rPr lang="en-GB" sz="2000" b="0" i="1" u="sng" strike="noStrike" cap="none" dirty="0">
                <a:solidFill>
                  <a:schemeClr val="dk1"/>
                </a:solidFill>
                <a:latin typeface="Tahoma"/>
                <a:ea typeface="Tahoma"/>
                <a:cs typeface="Tahoma"/>
                <a:sym typeface="Tahoma"/>
              </a:rPr>
              <a:t>Siberian Ginseng – </a:t>
            </a:r>
            <a:r>
              <a:rPr lang="en-GB" sz="2000" b="0" i="1" u="sng" strike="noStrike" cap="none" dirty="0" err="1">
                <a:solidFill>
                  <a:schemeClr val="dk1"/>
                </a:solidFill>
                <a:latin typeface="Tahoma"/>
                <a:ea typeface="Tahoma"/>
                <a:cs typeface="Tahoma"/>
                <a:sym typeface="Tahoma"/>
              </a:rPr>
              <a:t>Eleutherococcus</a:t>
            </a:r>
            <a:r>
              <a:rPr lang="en-GB" sz="2000" i="1" dirty="0">
                <a:solidFill>
                  <a:schemeClr val="dk1"/>
                </a:solidFill>
                <a:latin typeface="Tahoma"/>
                <a:ea typeface="Tahoma"/>
                <a:cs typeface="Tahoma"/>
                <a:sym typeface="Tahoma"/>
              </a:rPr>
              <a:t>: </a:t>
            </a:r>
            <a:r>
              <a:rPr lang="en-GB" sz="2000" b="0" i="0" u="none" strike="noStrike" cap="none" dirty="0">
                <a:solidFill>
                  <a:schemeClr val="dk1"/>
                </a:solidFill>
                <a:latin typeface="Tahoma"/>
                <a:ea typeface="Tahoma"/>
                <a:cs typeface="Tahoma"/>
                <a:sym typeface="Tahoma"/>
              </a:rPr>
              <a:t>adaptogen, corticotropic, androgenic</a:t>
            </a:r>
            <a:endParaRPr lang="en-GB" sz="2000" b="0" i="1" u="none" strike="noStrike" cap="none" dirty="0">
              <a:solidFill>
                <a:schemeClr val="dk1"/>
              </a:solidFill>
              <a:latin typeface="Tahoma"/>
              <a:ea typeface="Tahoma"/>
              <a:cs typeface="Tahoma"/>
              <a:sym typeface="Tahoma"/>
            </a:endParaRPr>
          </a:p>
          <a:p>
            <a:pPr marL="742950" marR="0" lvl="1" indent="-285750" algn="l" rtl="0">
              <a:spcBef>
                <a:spcPts val="400"/>
              </a:spcBef>
              <a:spcAft>
                <a:spcPts val="0"/>
              </a:spcAft>
              <a:buClr>
                <a:schemeClr val="dk1"/>
              </a:buClr>
              <a:buSzPts val="2000"/>
              <a:buFont typeface="Tahoma"/>
              <a:buChar char="–"/>
            </a:pPr>
            <a:r>
              <a:rPr lang="en-GB" sz="2000" b="0" i="1" u="sng" strike="noStrike" cap="none" dirty="0">
                <a:solidFill>
                  <a:schemeClr val="dk1"/>
                </a:solidFill>
                <a:latin typeface="Tahoma"/>
                <a:ea typeface="Tahoma"/>
                <a:cs typeface="Tahoma"/>
                <a:sym typeface="Tahoma"/>
              </a:rPr>
              <a:t>Sage: </a:t>
            </a:r>
            <a:r>
              <a:rPr lang="en-GB" sz="2000" b="0" i="0" u="none" strike="noStrike" cap="none" dirty="0">
                <a:solidFill>
                  <a:schemeClr val="dk1"/>
                </a:solidFill>
                <a:latin typeface="Tahoma"/>
                <a:ea typeface="Tahoma"/>
                <a:cs typeface="Tahoma"/>
                <a:sym typeface="Tahoma"/>
              </a:rPr>
              <a:t>corticotropic, oestrogenic, hepatic</a:t>
            </a:r>
            <a:endParaRPr lang="en-GB" sz="2000" b="0" i="1" u="none" strike="noStrike" cap="none" dirty="0">
              <a:solidFill>
                <a:schemeClr val="dk1"/>
              </a:solidFill>
              <a:latin typeface="Tahoma"/>
              <a:ea typeface="Tahoma"/>
              <a:cs typeface="Tahoma"/>
              <a:sym typeface="Tahoma"/>
            </a:endParaRPr>
          </a:p>
        </p:txBody>
      </p:sp>
      <p:sp>
        <p:nvSpPr>
          <p:cNvPr id="4" name="TextBox 3">
            <a:extLst>
              <a:ext uri="{FF2B5EF4-FFF2-40B4-BE49-F238E27FC236}">
                <a16:creationId xmlns:a16="http://schemas.microsoft.com/office/drawing/2014/main" id="{430718B4-2E34-6B40-9E7D-635EAB1F84A5}"/>
              </a:ext>
            </a:extLst>
          </p:cNvPr>
          <p:cNvSpPr txBox="1"/>
          <p:nvPr/>
        </p:nvSpPr>
        <p:spPr>
          <a:xfrm>
            <a:off x="2922482" y="544286"/>
            <a:ext cx="3662606" cy="923330"/>
          </a:xfrm>
          <a:prstGeom prst="rect">
            <a:avLst/>
          </a:prstGeom>
          <a:noFill/>
        </p:spPr>
        <p:txBody>
          <a:bodyPr wrap="none" rtlCol="0">
            <a:spAutoFit/>
          </a:bodyPr>
          <a:lstStyle/>
          <a:p>
            <a:r>
              <a:rPr lang="en-US" sz="3600" b="1" dirty="0">
                <a:solidFill>
                  <a:srgbClr val="00B050"/>
                </a:solidFill>
              </a:rPr>
              <a:t>Herbal Treatment </a:t>
            </a:r>
          </a:p>
          <a:p>
            <a:endParaRPr lang="en-US" dirty="0"/>
          </a:p>
        </p:txBody>
      </p:sp>
    </p:spTree>
    <p:extLst>
      <p:ext uri="{BB962C8B-B14F-4D97-AF65-F5344CB8AC3E}">
        <p14:creationId xmlns:p14="http://schemas.microsoft.com/office/powerpoint/2010/main" val="186131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F575D-2E94-BB94-030D-0D486C7F58BC}"/>
              </a:ext>
            </a:extLst>
          </p:cNvPr>
          <p:cNvSpPr txBox="1"/>
          <p:nvPr/>
        </p:nvSpPr>
        <p:spPr>
          <a:xfrm>
            <a:off x="593272" y="803818"/>
            <a:ext cx="7957456" cy="4616648"/>
          </a:xfrm>
          <a:prstGeom prst="rect">
            <a:avLst/>
          </a:prstGeom>
          <a:noFill/>
        </p:spPr>
        <p:txBody>
          <a:bodyPr wrap="square" rtlCol="0">
            <a:spAutoFit/>
          </a:bodyPr>
          <a:lstStyle/>
          <a:p>
            <a:pPr algn="ctr"/>
            <a:endParaRPr lang="en-US" dirty="0">
              <a:solidFill>
                <a:srgbClr val="00B050"/>
              </a:solidFill>
            </a:endParaRPr>
          </a:p>
          <a:p>
            <a:pPr algn="ctr"/>
            <a:r>
              <a:rPr lang="en-GB" sz="2400" b="1" i="1" dirty="0">
                <a:solidFill>
                  <a:srgbClr val="00B050"/>
                </a:solidFill>
                <a:effectLst/>
                <a:latin typeface="Dosis" pitchFamily="2" charset="77"/>
              </a:rPr>
              <a:t>Using the power of nature to amplify </a:t>
            </a:r>
          </a:p>
          <a:p>
            <a:pPr algn="ctr"/>
            <a:r>
              <a:rPr lang="en-GB" sz="2400" b="1" i="1" dirty="0">
                <a:solidFill>
                  <a:srgbClr val="00B050"/>
                </a:solidFill>
                <a:effectLst/>
                <a:latin typeface="Dosis" pitchFamily="2" charset="77"/>
              </a:rPr>
              <a:t>the healing force in all of us​​</a:t>
            </a:r>
            <a:endParaRPr lang="en-US" sz="2400" b="1" dirty="0">
              <a:solidFill>
                <a:srgbClr val="00B050"/>
              </a:solidFill>
            </a:endParaRPr>
          </a:p>
          <a:p>
            <a:pPr algn="ctr"/>
            <a:endParaRPr lang="en-GB" b="1" i="0" dirty="0">
              <a:solidFill>
                <a:srgbClr val="24678D"/>
              </a:solidFill>
              <a:effectLst/>
              <a:latin typeface="Dosis" pitchFamily="2" charset="77"/>
            </a:endParaRPr>
          </a:p>
          <a:p>
            <a:pPr algn="ctr"/>
            <a:r>
              <a:rPr lang="en-GB" b="1" i="0" dirty="0">
                <a:solidFill>
                  <a:srgbClr val="24678D"/>
                </a:solidFill>
                <a:effectLst/>
                <a:latin typeface="Dosis" pitchFamily="2" charset="77"/>
              </a:rPr>
              <a:t>Remember:  We are all part of nature !</a:t>
            </a:r>
          </a:p>
          <a:p>
            <a:br>
              <a:rPr lang="en-GB" dirty="0"/>
            </a:br>
            <a:r>
              <a:rPr lang="en-GB" dirty="0">
                <a:solidFill>
                  <a:srgbClr val="00000A"/>
                </a:solidFill>
                <a:latin typeface="ff2"/>
              </a:rPr>
              <a:t>W</a:t>
            </a:r>
            <a:r>
              <a:rPr lang="en-GB" b="0" i="0" dirty="0">
                <a:solidFill>
                  <a:srgbClr val="00000A"/>
                </a:solidFill>
                <a:effectLst/>
                <a:latin typeface="ff2"/>
              </a:rPr>
              <a:t>e are inherently relational beings and become who we are through associating with others. </a:t>
            </a:r>
          </a:p>
          <a:p>
            <a:endParaRPr lang="en-GB" b="0" i="0" dirty="0">
              <a:solidFill>
                <a:srgbClr val="00000A"/>
              </a:solidFill>
              <a:effectLst/>
              <a:latin typeface="ff2"/>
            </a:endParaRPr>
          </a:p>
          <a:p>
            <a:r>
              <a:rPr lang="en-GB" b="0" i="0" dirty="0">
                <a:solidFill>
                  <a:srgbClr val="00000A"/>
                </a:solidFill>
                <a:effectLst/>
                <a:latin typeface="ff2"/>
              </a:rPr>
              <a:t>The word “ubuntu” means that a person is a person through the recognition </a:t>
            </a:r>
          </a:p>
          <a:p>
            <a:r>
              <a:rPr lang="en-GB" b="0" i="0" dirty="0">
                <a:solidFill>
                  <a:srgbClr val="00000A"/>
                </a:solidFill>
                <a:effectLst/>
                <a:latin typeface="ff2"/>
              </a:rPr>
              <a:t>of the other, so there is a demand for re-cognising the humanity bestowed </a:t>
            </a:r>
          </a:p>
          <a:p>
            <a:r>
              <a:rPr lang="en-GB" b="0" i="0" dirty="0">
                <a:solidFill>
                  <a:srgbClr val="00000A"/>
                </a:solidFill>
                <a:effectLst/>
                <a:latin typeface="ff2"/>
              </a:rPr>
              <a:t>upon the other.  In fact we create each other. </a:t>
            </a:r>
          </a:p>
          <a:p>
            <a:endParaRPr lang="en-GB" b="0" i="0" dirty="0">
              <a:solidFill>
                <a:srgbClr val="00000A"/>
              </a:solidFill>
              <a:effectLst/>
              <a:latin typeface="ff2"/>
            </a:endParaRPr>
          </a:p>
          <a:p>
            <a:pPr algn="ctr"/>
            <a:r>
              <a:rPr lang="en-GB" sz="2400" b="0" i="0" dirty="0">
                <a:solidFill>
                  <a:srgbClr val="00000A"/>
                </a:solidFill>
                <a:effectLst/>
                <a:latin typeface="ff2"/>
              </a:rPr>
              <a:t>We are because you are, because you and I are interdependent.</a:t>
            </a:r>
            <a:endParaRPr lang="en-GB" sz="2400" i="1" dirty="0">
              <a:solidFill>
                <a:srgbClr val="24678D"/>
              </a:solidFill>
              <a:latin typeface="Dosis" pitchFamily="2" charset="77"/>
            </a:endParaRPr>
          </a:p>
        </p:txBody>
      </p:sp>
    </p:spTree>
    <p:extLst>
      <p:ext uri="{BB962C8B-B14F-4D97-AF65-F5344CB8AC3E}">
        <p14:creationId xmlns:p14="http://schemas.microsoft.com/office/powerpoint/2010/main" val="37561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EAB526-B048-262F-178A-43DE60888129}"/>
              </a:ext>
            </a:extLst>
          </p:cNvPr>
          <p:cNvPicPr>
            <a:picLocks noChangeAspect="1"/>
          </p:cNvPicPr>
          <p:nvPr/>
        </p:nvPicPr>
        <p:blipFill>
          <a:blip r:embed="rId2"/>
          <a:stretch>
            <a:fillRect/>
          </a:stretch>
        </p:blipFill>
        <p:spPr>
          <a:xfrm>
            <a:off x="685800" y="1354557"/>
            <a:ext cx="7772400" cy="4148885"/>
          </a:xfrm>
          <a:prstGeom prst="rect">
            <a:avLst/>
          </a:prstGeom>
        </p:spPr>
      </p:pic>
    </p:spTree>
    <p:extLst>
      <p:ext uri="{BB962C8B-B14F-4D97-AF65-F5344CB8AC3E}">
        <p14:creationId xmlns:p14="http://schemas.microsoft.com/office/powerpoint/2010/main" val="120816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35AFA-4859-47A9-288F-7131F049BCBB}"/>
              </a:ext>
            </a:extLst>
          </p:cNvPr>
          <p:cNvSpPr txBox="1"/>
          <p:nvPr/>
        </p:nvSpPr>
        <p:spPr>
          <a:xfrm>
            <a:off x="402770" y="5464359"/>
            <a:ext cx="7815944" cy="738664"/>
          </a:xfrm>
          <a:prstGeom prst="rect">
            <a:avLst/>
          </a:prstGeom>
          <a:noFill/>
        </p:spPr>
        <p:txBody>
          <a:bodyPr wrap="square">
            <a:spAutoFit/>
          </a:bodyPr>
          <a:lstStyle/>
          <a:p>
            <a:pPr lvl="0" algn="l" rtl="0">
              <a:spcAft>
                <a:spcPts val="0"/>
              </a:spcAft>
              <a:buClr>
                <a:schemeClr val="dk2"/>
              </a:buClr>
              <a:buSzPts val="2200"/>
            </a:pPr>
            <a:r>
              <a:rPr lang="en-GB" sz="1400" b="1"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Shifting from feeling a victim to experiencing agency</a:t>
            </a:r>
          </a:p>
          <a:p>
            <a:pPr lvl="0" algn="ctr" rtl="0">
              <a:spcAft>
                <a:spcPts val="0"/>
              </a:spcAft>
              <a:buClr>
                <a:schemeClr val="dk2"/>
              </a:buClr>
              <a:buSzPts val="2200"/>
            </a:pPr>
            <a:r>
              <a:rPr lang="en-GB" sz="1400"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Experiencing meaning &amp; purpose in life and work, expressing who we truly are and                   what matters to us helps building reserves &amp; resilience.</a:t>
            </a:r>
          </a:p>
        </p:txBody>
      </p:sp>
      <p:pic>
        <p:nvPicPr>
          <p:cNvPr id="5" name="Picture 4">
            <a:extLst>
              <a:ext uri="{FF2B5EF4-FFF2-40B4-BE49-F238E27FC236}">
                <a16:creationId xmlns:a16="http://schemas.microsoft.com/office/drawing/2014/main" id="{CD0C219E-4E2E-3A5E-E66C-700AF89332D7}"/>
              </a:ext>
            </a:extLst>
          </p:cNvPr>
          <p:cNvPicPr>
            <a:picLocks noChangeAspect="1"/>
          </p:cNvPicPr>
          <p:nvPr/>
        </p:nvPicPr>
        <p:blipFill>
          <a:blip r:embed="rId2"/>
          <a:stretch>
            <a:fillRect/>
          </a:stretch>
        </p:blipFill>
        <p:spPr>
          <a:xfrm>
            <a:off x="936171" y="1024309"/>
            <a:ext cx="6749143" cy="4352651"/>
          </a:xfrm>
          <a:prstGeom prst="rect">
            <a:avLst/>
          </a:prstGeom>
        </p:spPr>
      </p:pic>
      <p:sp>
        <p:nvSpPr>
          <p:cNvPr id="6" name="TextBox 5">
            <a:extLst>
              <a:ext uri="{FF2B5EF4-FFF2-40B4-BE49-F238E27FC236}">
                <a16:creationId xmlns:a16="http://schemas.microsoft.com/office/drawing/2014/main" id="{0901C666-DCC6-5929-A44C-08E7890F2DFB}"/>
              </a:ext>
            </a:extLst>
          </p:cNvPr>
          <p:cNvSpPr txBox="1"/>
          <p:nvPr/>
        </p:nvSpPr>
        <p:spPr>
          <a:xfrm>
            <a:off x="2972364" y="211562"/>
            <a:ext cx="2676758" cy="523220"/>
          </a:xfrm>
          <a:prstGeom prst="rect">
            <a:avLst/>
          </a:prstGeom>
          <a:noFill/>
        </p:spPr>
        <p:txBody>
          <a:bodyPr wrap="none" rtlCol="0">
            <a:spAutoFit/>
          </a:bodyPr>
          <a:lstStyle/>
          <a:p>
            <a:r>
              <a:rPr lang="en-US" sz="2800" b="1" dirty="0">
                <a:solidFill>
                  <a:srgbClr val="00B050"/>
                </a:solidFill>
              </a:rPr>
              <a:t>Map of Meaning</a:t>
            </a:r>
          </a:p>
        </p:txBody>
      </p:sp>
      <p:sp>
        <p:nvSpPr>
          <p:cNvPr id="7" name="TextBox 6">
            <a:extLst>
              <a:ext uri="{FF2B5EF4-FFF2-40B4-BE49-F238E27FC236}">
                <a16:creationId xmlns:a16="http://schemas.microsoft.com/office/drawing/2014/main" id="{4407C3E4-BC8F-4E12-6E98-5AC30ECE12EE}"/>
              </a:ext>
            </a:extLst>
          </p:cNvPr>
          <p:cNvSpPr txBox="1"/>
          <p:nvPr/>
        </p:nvSpPr>
        <p:spPr>
          <a:xfrm>
            <a:off x="1970314" y="654977"/>
            <a:ext cx="5019195" cy="369332"/>
          </a:xfrm>
          <a:prstGeom prst="rect">
            <a:avLst/>
          </a:prstGeom>
          <a:noFill/>
        </p:spPr>
        <p:txBody>
          <a:bodyPr wrap="none" rtlCol="0">
            <a:spAutoFit/>
          </a:bodyPr>
          <a:lstStyle/>
          <a:p>
            <a:r>
              <a:rPr lang="en-GB" sz="1800"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for both individual &amp; collective meaning making</a:t>
            </a:r>
            <a:endParaRPr lang="en-US" dirty="0"/>
          </a:p>
        </p:txBody>
      </p:sp>
    </p:spTree>
    <p:extLst>
      <p:ext uri="{BB962C8B-B14F-4D97-AF65-F5344CB8AC3E}">
        <p14:creationId xmlns:p14="http://schemas.microsoft.com/office/powerpoint/2010/main" val="296002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1E02A2-3DCB-037D-8869-4CDF87CD1180}"/>
              </a:ext>
            </a:extLst>
          </p:cNvPr>
          <p:cNvPicPr>
            <a:picLocks noChangeAspect="1"/>
          </p:cNvPicPr>
          <p:nvPr/>
        </p:nvPicPr>
        <p:blipFill>
          <a:blip r:embed="rId2"/>
          <a:stretch>
            <a:fillRect/>
          </a:stretch>
        </p:blipFill>
        <p:spPr>
          <a:xfrm>
            <a:off x="685800" y="1183806"/>
            <a:ext cx="7772400" cy="4490388"/>
          </a:xfrm>
          <a:prstGeom prst="rect">
            <a:avLst/>
          </a:prstGeom>
        </p:spPr>
      </p:pic>
    </p:spTree>
    <p:extLst>
      <p:ext uri="{BB962C8B-B14F-4D97-AF65-F5344CB8AC3E}">
        <p14:creationId xmlns:p14="http://schemas.microsoft.com/office/powerpoint/2010/main" val="100910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C3F13-1008-9EE1-BBB0-F5A5D166A97E}"/>
              </a:ext>
            </a:extLst>
          </p:cNvPr>
          <p:cNvSpPr txBox="1"/>
          <p:nvPr/>
        </p:nvSpPr>
        <p:spPr>
          <a:xfrm>
            <a:off x="838202" y="1730830"/>
            <a:ext cx="7696200" cy="3754874"/>
          </a:xfrm>
          <a:prstGeom prst="rect">
            <a:avLst/>
          </a:prstGeom>
          <a:noFill/>
        </p:spPr>
        <p:txBody>
          <a:bodyPr wrap="square" rtlCol="0">
            <a:spAutoFit/>
          </a:bodyPr>
          <a:lstStyle/>
          <a:p>
            <a:r>
              <a:rPr lang="en-GB" sz="1800" dirty="0">
                <a:effectLst/>
                <a:latin typeface="Arial" panose="020B0604020202020204" pitchFamily="34" charset="0"/>
                <a:ea typeface="MS Mincho" panose="02020609040205080304" pitchFamily="49" charset="-128"/>
                <a:cs typeface="Times New Roman" panose="02020603050405020304" pitchFamily="18" charset="0"/>
              </a:rPr>
              <a:t>The false assumptions of separateness of one body function from another, </a:t>
            </a:r>
          </a:p>
          <a:p>
            <a:r>
              <a:rPr lang="en-GB" dirty="0">
                <a:latin typeface="Arial" panose="020B0604020202020204" pitchFamily="34" charset="0"/>
                <a:ea typeface="MS Mincho" panose="02020609040205080304" pitchFamily="49" charset="-128"/>
                <a:cs typeface="Times New Roman" panose="02020603050405020304" pitchFamily="18" charset="0"/>
              </a:rPr>
              <a:t>of one </a:t>
            </a:r>
            <a:r>
              <a:rPr lang="en-GB" sz="1800" dirty="0">
                <a:effectLst/>
                <a:latin typeface="Arial" panose="020B0604020202020204" pitchFamily="34" charset="0"/>
                <a:ea typeface="MS Mincho" panose="02020609040205080304" pitchFamily="49" charset="-128"/>
                <a:cs typeface="Times New Roman" panose="02020603050405020304" pitchFamily="18" charset="0"/>
              </a:rPr>
              <a:t>life from another, of scarcity and competition play a significant </a:t>
            </a: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role in creating modern diseases and maintaining the status quo: </a:t>
            </a:r>
          </a:p>
          <a:p>
            <a:r>
              <a:rPr lang="en-GB" sz="1600" i="1" dirty="0" err="1">
                <a:effectLst/>
                <a:latin typeface="Arial" panose="020B0604020202020204" pitchFamily="34" charset="0"/>
                <a:ea typeface="MS Mincho" panose="02020609040205080304" pitchFamily="49" charset="-128"/>
                <a:cs typeface="Times New Roman" panose="02020603050405020304" pitchFamily="18" charset="0"/>
              </a:rPr>
              <a:t>i.e</a:t>
            </a:r>
            <a:r>
              <a:rPr lang="en-GB" sz="1600" i="1" dirty="0">
                <a:effectLst/>
                <a:latin typeface="Arial" panose="020B0604020202020204" pitchFamily="34" charset="0"/>
                <a:ea typeface="MS Mincho" panose="02020609040205080304" pitchFamily="49" charset="-128"/>
                <a:cs typeface="Times New Roman" panose="02020603050405020304" pitchFamily="18" charset="0"/>
              </a:rPr>
              <a:t> growing social isolation, fear of failure, feeling not good enough, anxiety</a:t>
            </a:r>
          </a:p>
          <a:p>
            <a:r>
              <a:rPr lang="en-GB" sz="1600" i="1" dirty="0">
                <a:effectLst/>
                <a:latin typeface="Arial" panose="020B0604020202020204" pitchFamily="34" charset="0"/>
                <a:ea typeface="MS Mincho" panose="02020609040205080304" pitchFamily="49" charset="-128"/>
                <a:cs typeface="Times New Roman" panose="02020603050405020304" pitchFamily="18" charset="0"/>
              </a:rPr>
              <a:t>unhealthy lifestyles,  lack of purpose &amp; meaning in life …</a:t>
            </a:r>
            <a:r>
              <a:rPr lang="en-GB" sz="16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Feeling valued and enjoying meaningful connections on the other hand</a:t>
            </a: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provide purpose, create happiness and contentment, inspire creativity </a:t>
            </a: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and innovation and bring out the best in people.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The next step in the evolution of healthcare needs empowered citizens </a:t>
            </a: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with an expanded sense of what else we can achieve together when we enable diverse approaches to engage actively with difficult challenges.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F85942D9-B9C6-285C-E9F1-8F1E1A39A9AA}"/>
              </a:ext>
            </a:extLst>
          </p:cNvPr>
          <p:cNvSpPr txBox="1"/>
          <p:nvPr/>
        </p:nvSpPr>
        <p:spPr>
          <a:xfrm>
            <a:off x="2264230" y="979714"/>
            <a:ext cx="4479560" cy="523220"/>
          </a:xfrm>
          <a:prstGeom prst="rect">
            <a:avLst/>
          </a:prstGeom>
          <a:noFill/>
        </p:spPr>
        <p:txBody>
          <a:bodyPr wrap="none" rtlCol="0">
            <a:spAutoFit/>
          </a:bodyPr>
          <a:lstStyle/>
          <a:p>
            <a:r>
              <a:rPr lang="en-US" sz="2800" b="1" dirty="0"/>
              <a:t>UBUNTU</a:t>
            </a:r>
            <a:r>
              <a:rPr lang="en-US" sz="2400" dirty="0"/>
              <a:t> - I am because you are </a:t>
            </a:r>
          </a:p>
        </p:txBody>
      </p:sp>
      <p:pic>
        <p:nvPicPr>
          <p:cNvPr id="5" name="Picture 4">
            <a:extLst>
              <a:ext uri="{FF2B5EF4-FFF2-40B4-BE49-F238E27FC236}">
                <a16:creationId xmlns:a16="http://schemas.microsoft.com/office/drawing/2014/main" id="{B4FDF1DB-FFD4-CBE1-8C14-AD016887AFC8}"/>
              </a:ext>
            </a:extLst>
          </p:cNvPr>
          <p:cNvPicPr>
            <a:picLocks noChangeAspect="1"/>
          </p:cNvPicPr>
          <p:nvPr/>
        </p:nvPicPr>
        <p:blipFill>
          <a:blip r:embed="rId2"/>
          <a:stretch>
            <a:fillRect/>
          </a:stretch>
        </p:blipFill>
        <p:spPr>
          <a:xfrm>
            <a:off x="6879770" y="372048"/>
            <a:ext cx="1163865" cy="1325016"/>
          </a:xfrm>
          <a:prstGeom prst="rect">
            <a:avLst/>
          </a:prstGeom>
        </p:spPr>
      </p:pic>
    </p:spTree>
    <p:extLst>
      <p:ext uri="{BB962C8B-B14F-4D97-AF65-F5344CB8AC3E}">
        <p14:creationId xmlns:p14="http://schemas.microsoft.com/office/powerpoint/2010/main" val="65165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A3085282-69CF-F3CF-71F3-42F8909CABAF}"/>
              </a:ext>
            </a:extLst>
          </p:cNvPr>
          <p:cNvPicPr>
            <a:picLocks noChangeAspect="1"/>
          </p:cNvPicPr>
          <p:nvPr/>
        </p:nvPicPr>
        <p:blipFill>
          <a:blip r:embed="rId3"/>
          <a:stretch>
            <a:fillRect/>
          </a:stretch>
        </p:blipFill>
        <p:spPr>
          <a:xfrm>
            <a:off x="1164771" y="676134"/>
            <a:ext cx="7037615" cy="4766723"/>
          </a:xfrm>
          <a:prstGeom prst="rect">
            <a:avLst/>
          </a:prstGeom>
        </p:spPr>
      </p:pic>
      <p:sp>
        <p:nvSpPr>
          <p:cNvPr id="2" name="TextBox 1">
            <a:extLst>
              <a:ext uri="{FF2B5EF4-FFF2-40B4-BE49-F238E27FC236}">
                <a16:creationId xmlns:a16="http://schemas.microsoft.com/office/drawing/2014/main" id="{0AB55C30-C9A7-80F9-2DDC-CA8F13A211DA}"/>
              </a:ext>
            </a:extLst>
          </p:cNvPr>
          <p:cNvSpPr txBox="1"/>
          <p:nvPr/>
        </p:nvSpPr>
        <p:spPr>
          <a:xfrm>
            <a:off x="2879751" y="5108575"/>
            <a:ext cx="3607654" cy="923330"/>
          </a:xfrm>
          <a:prstGeom prst="rect">
            <a:avLst/>
          </a:prstGeom>
          <a:noFill/>
        </p:spPr>
        <p:txBody>
          <a:bodyPr wrap="none" rtlCol="0">
            <a:spAutoFit/>
          </a:bodyPr>
          <a:lstStyle/>
          <a:p>
            <a:r>
              <a:rPr lang="en-US" dirty="0"/>
              <a:t>      Thank you for your attention</a:t>
            </a:r>
          </a:p>
          <a:p>
            <a:r>
              <a:rPr lang="en-US" dirty="0"/>
              <a:t>Anna Betz </a:t>
            </a:r>
            <a:r>
              <a:rPr lang="en-US" dirty="0">
                <a:hlinkClick r:id="rId4"/>
              </a:rPr>
              <a:t>www.unleashourhealth.com</a:t>
            </a:r>
            <a:endParaRPr lang="en-US" dirty="0"/>
          </a:p>
          <a:p>
            <a:r>
              <a:rPr lang="en-US" dirty="0"/>
              <a:t>             Mob: 07731584358</a:t>
            </a:r>
          </a:p>
        </p:txBody>
      </p:sp>
    </p:spTree>
    <p:extLst>
      <p:ext uri="{BB962C8B-B14F-4D97-AF65-F5344CB8AC3E}">
        <p14:creationId xmlns:p14="http://schemas.microsoft.com/office/powerpoint/2010/main" val="190210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461D9A-369A-D597-585F-1772A39F4ACB}"/>
              </a:ext>
            </a:extLst>
          </p:cNvPr>
          <p:cNvPicPr>
            <a:picLocks noChangeAspect="1"/>
          </p:cNvPicPr>
          <p:nvPr/>
        </p:nvPicPr>
        <p:blipFill>
          <a:blip r:embed="rId2"/>
          <a:stretch>
            <a:fillRect/>
          </a:stretch>
        </p:blipFill>
        <p:spPr>
          <a:xfrm>
            <a:off x="478971" y="129475"/>
            <a:ext cx="8186057" cy="6227782"/>
          </a:xfrm>
          <a:prstGeom prst="rect">
            <a:avLst/>
          </a:prstGeom>
        </p:spPr>
      </p:pic>
    </p:spTree>
    <p:extLst>
      <p:ext uri="{BB962C8B-B14F-4D97-AF65-F5344CB8AC3E}">
        <p14:creationId xmlns:p14="http://schemas.microsoft.com/office/powerpoint/2010/main" val="29865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2B2D42-5C62-A0BB-7B42-574A7D0087B4}"/>
              </a:ext>
            </a:extLst>
          </p:cNvPr>
          <p:cNvSpPr txBox="1"/>
          <p:nvPr/>
        </p:nvSpPr>
        <p:spPr>
          <a:xfrm>
            <a:off x="533401" y="841112"/>
            <a:ext cx="8240486" cy="5227072"/>
          </a:xfrm>
          <a:prstGeom prst="rect">
            <a:avLst/>
          </a:prstGeom>
          <a:noFill/>
        </p:spPr>
        <p:txBody>
          <a:bodyPr wrap="square" rtlCol="0">
            <a:spAutoFit/>
          </a:bodyPr>
          <a:lstStyle/>
          <a:p>
            <a:pPr marL="0" lvl="0" indent="0" algn="ctr" rtl="0">
              <a:lnSpc>
                <a:spcPct val="100000"/>
              </a:lnSpc>
              <a:spcBef>
                <a:spcPts val="200"/>
              </a:spcBef>
              <a:spcAft>
                <a:spcPts val="0"/>
              </a:spcAft>
              <a:buNone/>
            </a:pPr>
            <a:r>
              <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sym typeface="Merriweather"/>
              </a:rPr>
              <a:t>Continuous feedback loops </a:t>
            </a:r>
          </a:p>
          <a:p>
            <a:pPr marL="0" lvl="0" indent="0" algn="l" rtl="0">
              <a:lnSpc>
                <a:spcPct val="100000"/>
              </a:lnSpc>
              <a:spcBef>
                <a:spcPts val="200"/>
              </a:spcBef>
              <a:spcAft>
                <a:spcPts val="0"/>
              </a:spcAft>
              <a:buNone/>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endParaRPr>
          </a:p>
          <a:p>
            <a:pPr marL="342900" indent="-342900">
              <a:spcBef>
                <a:spcPts val="200"/>
              </a:spcBef>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Every thought creates hormones/neurotransmitters and </a:t>
            </a:r>
          </a:p>
          <a:p>
            <a:pPr>
              <a:spcBef>
                <a:spcPts val="200"/>
              </a:spcBef>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every body sensation evokes feelings /thoughts …. </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endParaRPr>
          </a:p>
          <a:p>
            <a:pPr marL="171450" indent="-171450">
              <a:spcBef>
                <a:spcPts val="200"/>
              </a:spcBef>
              <a:buFont typeface="Arial" panose="020B0604020202020204" pitchFamily="34" charset="0"/>
              <a:buChar char="•"/>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endParaRPr>
          </a:p>
          <a:p>
            <a:pPr marL="342900" indent="-342900">
              <a:spcBef>
                <a:spcPts val="200"/>
              </a:spcBef>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rPr>
              <a:t>Emotional or psychological </a:t>
            </a:r>
            <a:r>
              <a:rPr lang="en-GB" u="sng" dirty="0">
                <a:latin typeface="Tahoma" panose="020B0604030504040204" pitchFamily="34" charset="0"/>
                <a:ea typeface="Tahoma" panose="020B0604030504040204" pitchFamily="34" charset="0"/>
                <a:cs typeface="Tahoma" panose="020B0604030504040204" pitchFamily="34" charset="0"/>
                <a:sym typeface="Merriweather"/>
              </a:rPr>
              <a:t>s</a:t>
            </a:r>
            <a:r>
              <a:rPr lang="en-GB" u="sng"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hlinkClick r:id="rId2">
                  <a:extLst>
                    <a:ext uri="{A12FA001-AC4F-418D-AE19-62706E023703}">
                      <ahyp:hlinkClr xmlns:ahyp="http://schemas.microsoft.com/office/drawing/2018/hyperlinkcolor" val="tx"/>
                    </a:ext>
                  </a:extLst>
                </a:hlinkClick>
              </a:rPr>
              <a:t>tress</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rPr>
              <a:t> (or negative thoughts) can worsen physical symptoms.</a:t>
            </a:r>
          </a:p>
          <a:p>
            <a:pPr marL="171450" indent="-171450">
              <a:spcBef>
                <a:spcPts val="200"/>
              </a:spcBef>
              <a:buFont typeface="Arial" panose="020B0604020202020204" pitchFamily="34" charset="0"/>
              <a:buChar char="•"/>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endParaRPr>
          </a:p>
          <a:p>
            <a:pPr marL="342900" lvl="0" indent="-342900" algn="l" rtl="0">
              <a:lnSpc>
                <a:spcPct val="100000"/>
              </a:lnSpc>
              <a:spcBef>
                <a:spcPts val="200"/>
              </a:spcBef>
              <a:spcAft>
                <a:spcPts val="0"/>
              </a:spcAft>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rPr>
              <a:t>Fear can lead to increases in certain chemicals that prepare us through the "</a:t>
            </a:r>
            <a:r>
              <a:rPr lang="en-GB" u="sng"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hlinkClick r:id="rId3">
                  <a:extLst>
                    <a:ext uri="{A12FA001-AC4F-418D-AE19-62706E023703}">
                      <ahyp:hlinkClr xmlns:ahyp="http://schemas.microsoft.com/office/drawing/2018/hyperlinkcolor" val="tx"/>
                    </a:ext>
                  </a:extLst>
                </a:hlinkClick>
              </a:rPr>
              <a:t>fight or flight</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rPr>
              <a:t>" response. </a:t>
            </a:r>
          </a:p>
          <a:p>
            <a:pPr marL="171450" lvl="0" indent="-171450" algn="l" rtl="0">
              <a:lnSpc>
                <a:spcPct val="100000"/>
              </a:lnSpc>
              <a:spcBef>
                <a:spcPts val="200"/>
              </a:spcBef>
              <a:spcAft>
                <a:spcPts val="0"/>
              </a:spcAft>
              <a:buFont typeface="Arial" panose="020B0604020202020204" pitchFamily="34" charset="0"/>
              <a:buChar char="•"/>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endParaRPr>
          </a:p>
          <a:p>
            <a:pPr marL="342900" lvl="0" indent="-342900" algn="l" rtl="0">
              <a:lnSpc>
                <a:spcPct val="100000"/>
              </a:lnSpc>
              <a:spcBef>
                <a:spcPts val="200"/>
              </a:spcBef>
              <a:spcAft>
                <a:spcPts val="0"/>
              </a:spcAft>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rPr>
              <a:t>Thoughts start chain reactions that allow us to contract our muscles.</a:t>
            </a:r>
          </a:p>
          <a:p>
            <a:pPr marL="171450" lvl="0" indent="-171450" algn="l" rtl="0">
              <a:lnSpc>
                <a:spcPct val="100000"/>
              </a:lnSpc>
              <a:spcBef>
                <a:spcPts val="200"/>
              </a:spcBef>
              <a:spcAft>
                <a:spcPts val="0"/>
              </a:spcAft>
              <a:buFont typeface="Arial" panose="020B0604020202020204" pitchFamily="34" charset="0"/>
              <a:buChar char="•"/>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endParaRPr>
          </a:p>
          <a:p>
            <a:pPr marL="342900" lvl="0" indent="-342900" algn="l" rtl="0">
              <a:lnSpc>
                <a:spcPct val="100000"/>
              </a:lnSpc>
              <a:spcBef>
                <a:spcPts val="200"/>
              </a:spcBef>
              <a:spcAft>
                <a:spcPts val="0"/>
              </a:spcAft>
              <a:buFont typeface="Arial" panose="020B0604020202020204" pitchFamily="34" charset="0"/>
              <a:buChar char="•"/>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rPr>
              <a:t>Whenever you have a thought, there is a corresponding chemical reaction </a:t>
            </a:r>
          </a:p>
          <a:p>
            <a:pPr lvl="0" algn="l" rtl="0">
              <a:lnSpc>
                <a:spcPct val="100000"/>
              </a:lnSpc>
              <a:spcBef>
                <a:spcPts val="200"/>
              </a:spcBef>
              <a:spcAft>
                <a:spcPts val="0"/>
              </a:spcAft>
            </a:pPr>
            <a:r>
              <a:rPr lang="en-GB" dirty="0">
                <a:latin typeface="Tahoma" panose="020B0604030504040204" pitchFamily="34" charset="0"/>
                <a:ea typeface="Tahoma" panose="020B0604030504040204" pitchFamily="34" charset="0"/>
                <a:cs typeface="Tahoma" panose="020B0604030504040204" pitchFamily="34" charset="0"/>
                <a:sym typeface="Merriweather"/>
              </a:rPr>
              <a:t>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rPr>
              <a:t>in your mind and body as a result. It is linked to physical sensations and </a:t>
            </a:r>
          </a:p>
          <a:p>
            <a:pPr lvl="0" algn="l" rtl="0">
              <a:lnSpc>
                <a:spcPct val="100000"/>
              </a:lnSpc>
              <a:spcBef>
                <a:spcPts val="200"/>
              </a:spcBef>
              <a:spcAft>
                <a:spcPts val="0"/>
              </a:spcAft>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sym typeface="Merriweather"/>
              </a:rPr>
              <a:t>     vice versa.</a:t>
            </a:r>
          </a:p>
          <a:p>
            <a:endParaRPr lang="en-US" dirty="0"/>
          </a:p>
        </p:txBody>
      </p:sp>
    </p:spTree>
    <p:extLst>
      <p:ext uri="{BB962C8B-B14F-4D97-AF65-F5344CB8AC3E}">
        <p14:creationId xmlns:p14="http://schemas.microsoft.com/office/powerpoint/2010/main" val="418932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410169-B2C6-4840-9683-7E3AB8041A14}"/>
              </a:ext>
            </a:extLst>
          </p:cNvPr>
          <p:cNvSpPr txBox="1"/>
          <p:nvPr/>
        </p:nvSpPr>
        <p:spPr>
          <a:xfrm>
            <a:off x="1436913" y="653802"/>
            <a:ext cx="7195457" cy="5386090"/>
          </a:xfrm>
          <a:prstGeom prst="rect">
            <a:avLst/>
          </a:prstGeom>
          <a:noFill/>
        </p:spPr>
        <p:txBody>
          <a:bodyPr wrap="square">
            <a:spAutoFit/>
          </a:bodyPr>
          <a:lstStyle/>
          <a:p>
            <a:pPr algn="ctr"/>
            <a:r>
              <a:rPr lang="en-GB" sz="2400" b="1" i="0" dirty="0">
                <a:solidFill>
                  <a:srgbClr val="00B050"/>
                </a:solidFill>
                <a:effectLst/>
                <a:latin typeface="Tahoma" panose="020B0604030504040204" pitchFamily="34" charset="0"/>
                <a:ea typeface="Tahoma" panose="020B0604030504040204" pitchFamily="34" charset="0"/>
                <a:cs typeface="Tahoma" panose="020B0604030504040204" pitchFamily="34" charset="0"/>
              </a:rPr>
              <a:t>Signs and symptoms preceding or manifesting regarding burnout</a:t>
            </a:r>
          </a:p>
          <a:p>
            <a:pPr algn="l"/>
            <a:endParaRPr lang="en-GB" sz="800" b="0" i="0" dirty="0">
              <a:solidFill>
                <a:srgbClr val="04606B"/>
              </a:solidFill>
              <a:effectLst/>
              <a:latin typeface="Tahoma" panose="020B0604030504040204" pitchFamily="34" charset="0"/>
              <a:ea typeface="Tahoma" panose="020B0604030504040204" pitchFamily="34" charset="0"/>
              <a:cs typeface="Tahoma" panose="020B0604030504040204" pitchFamily="34" charset="0"/>
            </a:endParaRP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Feeling tired or drained most of the time</a:t>
            </a:r>
            <a:endParaRPr lang="en-GB" sz="800" b="0" i="0" dirty="0">
              <a:solidFill>
                <a:srgbClr val="4E5453"/>
              </a:solidFill>
              <a:effectLst/>
              <a:latin typeface="Tahoma" panose="020B0604030504040204" pitchFamily="34" charset="0"/>
              <a:ea typeface="Tahoma" panose="020B0604030504040204" pitchFamily="34" charset="0"/>
              <a:cs typeface="Tahoma" panose="020B0604030504040204" pitchFamily="34" charset="0"/>
            </a:endParaRP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Not feeling refreshed after rest</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Feeling helpless, trapped and/or defeated</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Feeling detached/alone in the world</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Having a cynical/negative outlook</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Self-doubt</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Feelings of emptiness</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Procrastinating and taking longer to get things done</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Feeling overwhelmed</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Imbalances in digestion and elimination</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Sleep disturbances</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Anxiety</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Depression</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Insomnia/ poor sleep</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Lowered immune system</a:t>
            </a:r>
          </a:p>
          <a:p>
            <a:pPr algn="l">
              <a:buFont typeface="Arial" panose="020B0604020202020204" pitchFamily="34" charset="0"/>
              <a:buChar char="•"/>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Trouble concentrating and poor focus</a:t>
            </a:r>
          </a:p>
        </p:txBody>
      </p:sp>
    </p:spTree>
    <p:extLst>
      <p:ext uri="{BB962C8B-B14F-4D97-AF65-F5344CB8AC3E}">
        <p14:creationId xmlns:p14="http://schemas.microsoft.com/office/powerpoint/2010/main" val="427323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767603-48FF-ADA3-46BD-15A96D181953}"/>
              </a:ext>
            </a:extLst>
          </p:cNvPr>
          <p:cNvSpPr txBox="1"/>
          <p:nvPr/>
        </p:nvSpPr>
        <p:spPr>
          <a:xfrm>
            <a:off x="348343" y="202753"/>
            <a:ext cx="8697685" cy="5555303"/>
          </a:xfrm>
          <a:prstGeom prst="rect">
            <a:avLst/>
          </a:prstGeom>
          <a:noFill/>
        </p:spPr>
        <p:txBody>
          <a:bodyPr wrap="square">
            <a:spAutoFit/>
          </a:bodyPr>
          <a:lstStyle/>
          <a:p>
            <a:pPr>
              <a:lnSpc>
                <a:spcPts val="1800"/>
              </a:lnSpc>
              <a:spcAft>
                <a:spcPts val="1875"/>
              </a:spcAft>
            </a:pPr>
            <a:endPar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ctr">
              <a:lnSpc>
                <a:spcPts val="1800"/>
              </a:lnSpc>
              <a:spcAft>
                <a:spcPts val="1875"/>
              </a:spcAft>
            </a:pPr>
            <a:r>
              <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rPr>
              <a:t>Factors that can lead </a:t>
            </a:r>
            <a:r>
              <a:rPr lang="en-GB" sz="2400" b="1" dirty="0">
                <a:solidFill>
                  <a:srgbClr val="00B050"/>
                </a:solidFill>
                <a:effectLst/>
                <a:latin typeface="Tahoma" panose="020B0604030504040204" pitchFamily="34" charset="0"/>
                <a:ea typeface="Tahoma" panose="020B0604030504040204" pitchFamily="34" charset="0"/>
                <a:cs typeface="Tahoma" panose="020B0604030504040204" pitchFamily="34" charset="0"/>
              </a:rPr>
              <a:t>to burnout?</a:t>
            </a:r>
          </a:p>
          <a:p>
            <a:pPr marL="342900" lvl="0" indent="-342900">
              <a:lnSpc>
                <a:spcPct val="150000"/>
              </a:lnSpc>
              <a:buSzPts val="1000"/>
              <a:buFont typeface="Symbol" pitchFamily="2" charset="2"/>
              <a:buChar char=""/>
              <a:tabLst>
                <a:tab pos="457200" algn="l"/>
              </a:tabLst>
            </a:pPr>
            <a:r>
              <a:rPr lang="en-GB" sz="1800" b="1"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Stress by not acknowledging or overriding one’s feelings of overwhelm</a:t>
            </a:r>
            <a:endParaRPr lang="en-GB" sz="1800" b="1"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SzPts val="1000"/>
              <a:buFont typeface="Symbol" pitchFamily="2" charset="2"/>
              <a:buChar char=""/>
              <a:tabLst>
                <a:tab pos="457200" algn="l"/>
              </a:tabLst>
            </a:pPr>
            <a:r>
              <a:rPr lang="en-GB" sz="18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Anxiety, worry, fear</a:t>
            </a:r>
            <a:endParaRPr lang="en-GB" sz="180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SzPts val="1000"/>
              <a:buFont typeface="Symbol" pitchFamily="2" charset="2"/>
              <a:buChar char=""/>
              <a:tabLst>
                <a:tab pos="457200" algn="l"/>
              </a:tabLst>
            </a:pPr>
            <a:r>
              <a:rPr lang="en-GB" sz="18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Over stimulation </a:t>
            </a:r>
            <a:r>
              <a:rPr lang="en-GB" sz="14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(excess use of electronic devices, bright lights, prolonged loud noise)</a:t>
            </a:r>
            <a:endParaRPr lang="en-GB" sz="140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SzPts val="1000"/>
              <a:buFont typeface="Symbol" pitchFamily="2" charset="2"/>
              <a:buChar char=""/>
              <a:tabLst>
                <a:tab pos="457200" algn="l"/>
              </a:tabLst>
            </a:pPr>
            <a:r>
              <a:rPr lang="en-GB" sz="18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Lack of a daily routine </a:t>
            </a:r>
            <a:r>
              <a:rPr lang="en-GB" sz="14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(meal times, sleep time, work patterns)</a:t>
            </a:r>
            <a:endParaRPr lang="en-GB" sz="140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SzPts val="1000"/>
              <a:buFont typeface="Symbol" pitchFamily="2" charset="2"/>
              <a:buChar char=""/>
              <a:tabLst>
                <a:tab pos="457200" algn="l"/>
              </a:tabLst>
            </a:pPr>
            <a:r>
              <a:rPr lang="en-GB" sz="18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Going to bed late at night</a:t>
            </a:r>
            <a:endParaRPr lang="en-GB" sz="180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SzPts val="1000"/>
              <a:buFont typeface="Symbol" pitchFamily="2" charset="2"/>
              <a:buChar char=""/>
              <a:tabLst>
                <a:tab pos="457200" algn="l"/>
              </a:tabLst>
            </a:pPr>
            <a:r>
              <a:rPr lang="en-GB" sz="18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Lack of sleep</a:t>
            </a:r>
            <a:endParaRPr lang="en-GB" sz="180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SzPts val="1000"/>
              <a:buFont typeface="Symbol" pitchFamily="2" charset="2"/>
              <a:buChar char=""/>
              <a:tabLst>
                <a:tab pos="457200" algn="l"/>
              </a:tabLst>
            </a:pPr>
            <a:r>
              <a:rPr lang="en-GB" sz="18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Caffeine and other stimulants</a:t>
            </a:r>
            <a:endParaRPr lang="en-GB" sz="180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SzPts val="1000"/>
              <a:buFont typeface="Symbol" pitchFamily="2" charset="2"/>
              <a:buChar char=""/>
              <a:tabLst>
                <a:tab pos="457200" algn="l"/>
              </a:tabLst>
            </a:pPr>
            <a:r>
              <a:rPr lang="en-GB"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Eating ultra-processed foods, refined sugars, alcohol</a:t>
            </a:r>
          </a:p>
          <a:p>
            <a:pPr marL="342900" indent="-342900">
              <a:lnSpc>
                <a:spcPct val="150000"/>
              </a:lnSpc>
              <a:buSzPts val="1000"/>
              <a:buFont typeface="Symbol" pitchFamily="2" charset="2"/>
              <a:buChar char=""/>
              <a:tabLst>
                <a:tab pos="457200" algn="l"/>
              </a:tabLst>
            </a:pPr>
            <a:r>
              <a:rPr lang="en-GB" sz="18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Too many activities and multi-tasking</a:t>
            </a:r>
          </a:p>
          <a:p>
            <a:pPr marL="342900" indent="-342900">
              <a:lnSpc>
                <a:spcPct val="150000"/>
              </a:lnSpc>
              <a:buSzPts val="1000"/>
              <a:buFont typeface="Symbol" pitchFamily="2" charset="2"/>
              <a:buChar char=""/>
              <a:tabLst>
                <a:tab pos="457200" algn="l"/>
              </a:tabLst>
            </a:pPr>
            <a:r>
              <a:rPr lang="en-GB" kern="0" dirty="0">
                <a:solidFill>
                  <a:srgbClr val="4E5453"/>
                </a:solidFill>
                <a:latin typeface="Tahoma" panose="020B0604030504040204" pitchFamily="34" charset="0"/>
                <a:ea typeface="Tahoma" panose="020B0604030504040204" pitchFamily="34" charset="0"/>
                <a:cs typeface="Tahoma" panose="020B0604030504040204" pitchFamily="34" charset="0"/>
              </a:rPr>
              <a:t>Long working hours in a highly pressured environment</a:t>
            </a:r>
          </a:p>
          <a:p>
            <a:pPr marL="342900" indent="-342900">
              <a:lnSpc>
                <a:spcPct val="150000"/>
              </a:lnSpc>
              <a:buSzPts val="1000"/>
              <a:buFont typeface="Symbol" pitchFamily="2" charset="2"/>
              <a:buChar char=""/>
              <a:tabLst>
                <a:tab pos="457200" algn="l"/>
              </a:tabLst>
            </a:pPr>
            <a:r>
              <a:rPr lang="en-GB" sz="1800" kern="0" dirty="0">
                <a:solidFill>
                  <a:srgbClr val="4E5453"/>
                </a:solidFill>
                <a:effectLst/>
                <a:latin typeface="Tahoma" panose="020B0604030504040204" pitchFamily="34" charset="0"/>
                <a:ea typeface="Tahoma" panose="020B0604030504040204" pitchFamily="34" charset="0"/>
                <a:cs typeface="Tahoma" panose="020B0604030504040204" pitchFamily="34" charset="0"/>
              </a:rPr>
              <a:t>Unresolved trauma</a:t>
            </a:r>
          </a:p>
        </p:txBody>
      </p:sp>
      <p:sp>
        <p:nvSpPr>
          <p:cNvPr id="4" name="TextBox 3">
            <a:extLst>
              <a:ext uri="{FF2B5EF4-FFF2-40B4-BE49-F238E27FC236}">
                <a16:creationId xmlns:a16="http://schemas.microsoft.com/office/drawing/2014/main" id="{DC10BA9E-97A8-2AF2-7505-0622207C8AEB}"/>
              </a:ext>
            </a:extLst>
          </p:cNvPr>
          <p:cNvSpPr txBox="1"/>
          <p:nvPr/>
        </p:nvSpPr>
        <p:spPr>
          <a:xfrm>
            <a:off x="348343" y="5790226"/>
            <a:ext cx="8599714" cy="923330"/>
          </a:xfrm>
          <a:prstGeom prst="rect">
            <a:avLst/>
          </a:prstGeom>
          <a:noFill/>
        </p:spPr>
        <p:txBody>
          <a:bodyPr wrap="square" rtlCol="0">
            <a:spAutoFit/>
          </a:bodyPr>
          <a:lstStyle/>
          <a:p>
            <a:r>
              <a:rPr lang="en-GB" sz="1800" b="1" dirty="0">
                <a:solidFill>
                  <a:srgbClr val="00B050"/>
                </a:solidFill>
                <a:effectLst/>
                <a:latin typeface="Arial" panose="020B0604020202020204" pitchFamily="34" charset="0"/>
                <a:ea typeface="Ayuthaya" pitchFamily="2" charset="-34"/>
                <a:cs typeface="Arial" panose="020B0604020202020204" pitchFamily="34" charset="0"/>
              </a:rPr>
              <a:t>It's important to note that burnout can affect anyone, not just those experiencing  high-stress </a:t>
            </a:r>
            <a:endParaRPr lang="en-US" b="1" dirty="0">
              <a:solidFill>
                <a:srgbClr val="00B050"/>
              </a:solidFill>
              <a:latin typeface="Arial" panose="020B0604020202020204" pitchFamily="34" charset="0"/>
              <a:ea typeface="Ayuthaya" pitchFamily="2" charset="-34"/>
              <a:cs typeface="Arial" panose="020B0604020202020204" pitchFamily="34" charset="0"/>
            </a:endParaRPr>
          </a:p>
          <a:p>
            <a:endParaRPr lang="en-US" dirty="0"/>
          </a:p>
        </p:txBody>
      </p:sp>
    </p:spTree>
    <p:extLst>
      <p:ext uri="{BB962C8B-B14F-4D97-AF65-F5344CB8AC3E}">
        <p14:creationId xmlns:p14="http://schemas.microsoft.com/office/powerpoint/2010/main" val="320952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D4B65-109D-E813-F238-D14FAC2A540C}"/>
              </a:ext>
            </a:extLst>
          </p:cNvPr>
          <p:cNvSpPr txBox="1"/>
          <p:nvPr/>
        </p:nvSpPr>
        <p:spPr>
          <a:xfrm>
            <a:off x="326571" y="626268"/>
            <a:ext cx="8316685" cy="1015663"/>
          </a:xfrm>
          <a:prstGeom prst="rect">
            <a:avLst/>
          </a:prstGeom>
          <a:noFill/>
        </p:spPr>
        <p:txBody>
          <a:bodyPr wrap="square">
            <a:spAutoFit/>
          </a:bodyPr>
          <a:lstStyle/>
          <a:p>
            <a:pPr marL="0" lvl="0" indent="0" algn="l" rtl="0">
              <a:spcBef>
                <a:spcPts val="0"/>
              </a:spcBef>
              <a:spcAft>
                <a:spcPts val="0"/>
              </a:spcAft>
              <a:buNone/>
            </a:pPr>
            <a:r>
              <a:rPr lang="en-GB" sz="1600" b="1" dirty="0">
                <a:solidFill>
                  <a:srgbClr val="00B050"/>
                </a:solidFill>
                <a:latin typeface="Tahoma"/>
                <a:ea typeface="Tahoma"/>
                <a:cs typeface="Tahoma"/>
                <a:sym typeface="Tahoma"/>
              </a:rPr>
              <a:t>             Stressors/aggressors causing alterations at the level of the Autonomic </a:t>
            </a:r>
          </a:p>
          <a:p>
            <a:pPr marL="0" lvl="0" indent="0" algn="l" rtl="0">
              <a:spcBef>
                <a:spcPts val="0"/>
              </a:spcBef>
              <a:spcAft>
                <a:spcPts val="0"/>
              </a:spcAft>
              <a:buNone/>
            </a:pPr>
            <a:r>
              <a:rPr lang="en-GB" sz="1600" b="1" dirty="0">
                <a:solidFill>
                  <a:srgbClr val="00B050"/>
                </a:solidFill>
                <a:latin typeface="Tahoma"/>
                <a:ea typeface="Tahoma"/>
                <a:cs typeface="Tahoma"/>
                <a:sym typeface="Tahoma"/>
              </a:rPr>
              <a:t>                      Nervous System and the closely linked Endocrine System </a:t>
            </a:r>
          </a:p>
          <a:p>
            <a:pPr marL="0" lvl="0" indent="0" algn="l" rtl="0">
              <a:spcBef>
                <a:spcPts val="0"/>
              </a:spcBef>
              <a:spcAft>
                <a:spcPts val="0"/>
              </a:spcAft>
              <a:buNone/>
            </a:pPr>
            <a:endParaRPr lang="en-GB" sz="1400" dirty="0">
              <a:latin typeface="Tahoma"/>
              <a:ea typeface="Tahoma"/>
              <a:cs typeface="Tahoma"/>
              <a:sym typeface="Tahoma"/>
            </a:endParaRPr>
          </a:p>
          <a:p>
            <a:pPr marL="0" lvl="0" indent="0" algn="l" rtl="0">
              <a:spcBef>
                <a:spcPts val="0"/>
              </a:spcBef>
              <a:spcAft>
                <a:spcPts val="0"/>
              </a:spcAft>
              <a:buNone/>
            </a:pPr>
            <a:r>
              <a:rPr lang="en-GB" sz="1400" b="1" dirty="0">
                <a:solidFill>
                  <a:srgbClr val="0070C0"/>
                </a:solidFill>
                <a:latin typeface="Tahoma"/>
                <a:ea typeface="Tahoma"/>
                <a:cs typeface="Tahoma"/>
                <a:sym typeface="Tahoma"/>
              </a:rPr>
              <a:t>   </a:t>
            </a:r>
            <a:endParaRPr lang="en-GB" sz="1400" dirty="0">
              <a:latin typeface="Tahoma"/>
              <a:ea typeface="Tahoma"/>
              <a:cs typeface="Tahoma"/>
              <a:sym typeface="Tahoma"/>
            </a:endParaRPr>
          </a:p>
        </p:txBody>
      </p:sp>
      <p:pic>
        <p:nvPicPr>
          <p:cNvPr id="5" name="Google Shape;182;g161ff66076e_0_126">
            <a:extLst>
              <a:ext uri="{FF2B5EF4-FFF2-40B4-BE49-F238E27FC236}">
                <a16:creationId xmlns:a16="http://schemas.microsoft.com/office/drawing/2014/main" id="{D3FFB580-8570-2ECC-D4E9-B198EF1D94D7}"/>
              </a:ext>
            </a:extLst>
          </p:cNvPr>
          <p:cNvPicPr preferRelativeResize="0"/>
          <p:nvPr/>
        </p:nvPicPr>
        <p:blipFill>
          <a:blip r:embed="rId2">
            <a:alphaModFix/>
          </a:blip>
          <a:stretch>
            <a:fillRect/>
          </a:stretch>
        </p:blipFill>
        <p:spPr>
          <a:xfrm>
            <a:off x="540788" y="1751035"/>
            <a:ext cx="3853543" cy="2589789"/>
          </a:xfrm>
          <a:prstGeom prst="rect">
            <a:avLst/>
          </a:prstGeom>
          <a:noFill/>
          <a:ln>
            <a:noFill/>
          </a:ln>
        </p:spPr>
      </p:pic>
      <p:pic>
        <p:nvPicPr>
          <p:cNvPr id="6" name="Google Shape;184;g161ff66076e_0_126">
            <a:extLst>
              <a:ext uri="{FF2B5EF4-FFF2-40B4-BE49-F238E27FC236}">
                <a16:creationId xmlns:a16="http://schemas.microsoft.com/office/drawing/2014/main" id="{5FEF1ADB-5904-E32B-CDCA-01A3DF555918}"/>
              </a:ext>
            </a:extLst>
          </p:cNvPr>
          <p:cNvPicPr preferRelativeResize="0"/>
          <p:nvPr/>
        </p:nvPicPr>
        <p:blipFill>
          <a:blip r:embed="rId3">
            <a:alphaModFix/>
          </a:blip>
          <a:stretch>
            <a:fillRect/>
          </a:stretch>
        </p:blipFill>
        <p:spPr>
          <a:xfrm>
            <a:off x="4484913" y="1751036"/>
            <a:ext cx="4118299" cy="2589789"/>
          </a:xfrm>
          <a:prstGeom prst="rect">
            <a:avLst/>
          </a:prstGeom>
          <a:noFill/>
          <a:ln>
            <a:noFill/>
          </a:ln>
        </p:spPr>
      </p:pic>
      <p:sp>
        <p:nvSpPr>
          <p:cNvPr id="7" name="TextBox 6">
            <a:extLst>
              <a:ext uri="{FF2B5EF4-FFF2-40B4-BE49-F238E27FC236}">
                <a16:creationId xmlns:a16="http://schemas.microsoft.com/office/drawing/2014/main" id="{81F7A231-177A-5EB8-56E7-A3328870890E}"/>
              </a:ext>
            </a:extLst>
          </p:cNvPr>
          <p:cNvSpPr txBox="1"/>
          <p:nvPr/>
        </p:nvSpPr>
        <p:spPr>
          <a:xfrm>
            <a:off x="1240971" y="1360715"/>
            <a:ext cx="2454775" cy="369332"/>
          </a:xfrm>
          <a:prstGeom prst="rect">
            <a:avLst/>
          </a:prstGeom>
          <a:noFill/>
        </p:spPr>
        <p:txBody>
          <a:bodyPr wrap="none" rtlCol="0">
            <a:spAutoFit/>
          </a:bodyPr>
          <a:lstStyle/>
          <a:p>
            <a:r>
              <a:rPr lang="en-US" dirty="0"/>
              <a:t>Normal cycle of the ANS</a:t>
            </a:r>
          </a:p>
        </p:txBody>
      </p:sp>
      <p:sp>
        <p:nvSpPr>
          <p:cNvPr id="8" name="TextBox 7">
            <a:extLst>
              <a:ext uri="{FF2B5EF4-FFF2-40B4-BE49-F238E27FC236}">
                <a16:creationId xmlns:a16="http://schemas.microsoft.com/office/drawing/2014/main" id="{3CCFF03E-A822-23EE-05F1-0F783D5B7E71}"/>
              </a:ext>
            </a:extLst>
          </p:cNvPr>
          <p:cNvSpPr txBox="1"/>
          <p:nvPr/>
        </p:nvSpPr>
        <p:spPr>
          <a:xfrm>
            <a:off x="4572000" y="1360715"/>
            <a:ext cx="3468450" cy="369332"/>
          </a:xfrm>
          <a:prstGeom prst="rect">
            <a:avLst/>
          </a:prstGeom>
          <a:noFill/>
        </p:spPr>
        <p:txBody>
          <a:bodyPr wrap="none" rtlCol="0">
            <a:spAutoFit/>
          </a:bodyPr>
          <a:lstStyle/>
          <a:p>
            <a:r>
              <a:rPr lang="en-US" dirty="0"/>
              <a:t>Dysfunction in the cycle of the ANS</a:t>
            </a:r>
          </a:p>
        </p:txBody>
      </p:sp>
      <p:sp>
        <p:nvSpPr>
          <p:cNvPr id="9" name="TextBox 8">
            <a:extLst>
              <a:ext uri="{FF2B5EF4-FFF2-40B4-BE49-F238E27FC236}">
                <a16:creationId xmlns:a16="http://schemas.microsoft.com/office/drawing/2014/main" id="{CF122EA1-757E-5FE9-C848-4A856EA5DC6B}"/>
              </a:ext>
            </a:extLst>
          </p:cNvPr>
          <p:cNvSpPr txBox="1"/>
          <p:nvPr/>
        </p:nvSpPr>
        <p:spPr>
          <a:xfrm>
            <a:off x="540788" y="4361812"/>
            <a:ext cx="7992060" cy="2123658"/>
          </a:xfrm>
          <a:prstGeom prst="rect">
            <a:avLst/>
          </a:prstGeom>
          <a:noFill/>
        </p:spPr>
        <p:txBody>
          <a:bodyPr wrap="none" rtlCol="0">
            <a:spAutoFit/>
          </a:bodyPr>
          <a:lstStyle/>
          <a:p>
            <a:pPr marL="0" lvl="0" indent="0" algn="l" rtl="0">
              <a:spcBef>
                <a:spcPts val="0"/>
              </a:spcBef>
              <a:spcAft>
                <a:spcPts val="0"/>
              </a:spcAft>
              <a:buNone/>
            </a:pPr>
            <a:r>
              <a:rPr lang="en-GB" sz="1400" b="1" u="sng" dirty="0">
                <a:solidFill>
                  <a:srgbClr val="0070C0"/>
                </a:solidFill>
                <a:latin typeface="Tahoma"/>
                <a:ea typeface="Tahoma"/>
                <a:cs typeface="Tahoma"/>
                <a:sym typeface="Tahoma"/>
              </a:rPr>
              <a:t>Para</a:t>
            </a:r>
            <a:r>
              <a:rPr lang="en-GB" sz="1400" b="1" dirty="0">
                <a:solidFill>
                  <a:srgbClr val="0070C0"/>
                </a:solidFill>
                <a:latin typeface="Tahoma"/>
                <a:ea typeface="Tahoma"/>
                <a:cs typeface="Tahoma"/>
                <a:sym typeface="Tahoma"/>
              </a:rPr>
              <a:t>: </a:t>
            </a:r>
            <a:r>
              <a:rPr lang="en-GB" sz="1400" dirty="0">
                <a:latin typeface="Tahoma"/>
                <a:ea typeface="Tahoma"/>
                <a:cs typeface="Tahoma"/>
                <a:sym typeface="Tahoma"/>
              </a:rPr>
              <a:t>sets the basal (resting) tone, regulates glandular secretions. </a:t>
            </a:r>
          </a:p>
          <a:p>
            <a:pPr marL="0" lvl="0" indent="0" algn="l" rtl="0">
              <a:spcBef>
                <a:spcPts val="0"/>
              </a:spcBef>
              <a:spcAft>
                <a:spcPts val="0"/>
              </a:spcAft>
              <a:buNone/>
            </a:pPr>
            <a:r>
              <a:rPr lang="en-GB" sz="1400" dirty="0">
                <a:latin typeface="Tahoma"/>
                <a:ea typeface="Tahoma"/>
                <a:cs typeface="Tahoma"/>
                <a:sym typeface="Tahoma"/>
              </a:rPr>
              <a:t>Raised para typically in introverts although not all introverts are high para</a:t>
            </a:r>
          </a:p>
          <a:p>
            <a:pPr marL="0" lvl="0" indent="0" algn="l" rtl="0">
              <a:spcBef>
                <a:spcPts val="0"/>
              </a:spcBef>
              <a:spcAft>
                <a:spcPts val="0"/>
              </a:spcAft>
              <a:buNone/>
            </a:pPr>
            <a:endParaRPr lang="en-GB" sz="800" dirty="0">
              <a:latin typeface="Tahoma"/>
              <a:ea typeface="Tahoma"/>
              <a:cs typeface="Tahoma"/>
              <a:sym typeface="Tahoma"/>
            </a:endParaRPr>
          </a:p>
          <a:p>
            <a:pPr marL="0" lvl="0" indent="0" algn="l" rtl="0">
              <a:spcBef>
                <a:spcPts val="0"/>
              </a:spcBef>
              <a:spcAft>
                <a:spcPts val="0"/>
              </a:spcAft>
              <a:buNone/>
            </a:pPr>
            <a:r>
              <a:rPr lang="en-GB" sz="1400" b="1" u="sng" dirty="0">
                <a:solidFill>
                  <a:srgbClr val="C00000"/>
                </a:solidFill>
                <a:latin typeface="Tahoma"/>
                <a:ea typeface="Tahoma"/>
                <a:cs typeface="Tahoma"/>
                <a:sym typeface="Tahoma"/>
              </a:rPr>
              <a:t>Alpha:</a:t>
            </a:r>
            <a:r>
              <a:rPr lang="en-GB" sz="1400" b="1" dirty="0">
                <a:solidFill>
                  <a:srgbClr val="C00000"/>
                </a:solidFill>
                <a:latin typeface="Tahoma"/>
                <a:ea typeface="Tahoma"/>
                <a:cs typeface="Tahoma"/>
                <a:sym typeface="Tahoma"/>
              </a:rPr>
              <a:t>  </a:t>
            </a:r>
            <a:r>
              <a:rPr lang="en-GB" sz="1400" dirty="0">
                <a:solidFill>
                  <a:schemeClr val="dk1"/>
                </a:solidFill>
                <a:latin typeface="Tahoma"/>
                <a:ea typeface="Tahoma"/>
                <a:cs typeface="Tahoma"/>
                <a:sym typeface="Tahoma"/>
              </a:rPr>
              <a:t>f</a:t>
            </a:r>
            <a:r>
              <a:rPr lang="en-GB" sz="1400" dirty="0">
                <a:latin typeface="Tahoma"/>
                <a:ea typeface="Tahoma"/>
                <a:cs typeface="Tahoma"/>
                <a:sym typeface="Tahoma"/>
              </a:rPr>
              <a:t>ollows para and regulates its action, constrictive in nature, </a:t>
            </a:r>
          </a:p>
          <a:p>
            <a:pPr marL="0" lvl="0" indent="0" algn="l" rtl="0">
              <a:spcBef>
                <a:spcPts val="0"/>
              </a:spcBef>
              <a:spcAft>
                <a:spcPts val="0"/>
              </a:spcAft>
              <a:buNone/>
            </a:pPr>
            <a:r>
              <a:rPr lang="en-GB" sz="1400" dirty="0">
                <a:latin typeface="Tahoma"/>
                <a:ea typeface="Tahoma"/>
                <a:cs typeface="Tahoma"/>
                <a:sym typeface="Tahoma"/>
              </a:rPr>
              <a:t>Raised alpha typically in very sensitive and reactive people, always on alert</a:t>
            </a:r>
          </a:p>
          <a:p>
            <a:pPr marL="0" lvl="0" indent="0" algn="l" rtl="0">
              <a:spcBef>
                <a:spcPts val="0"/>
              </a:spcBef>
              <a:spcAft>
                <a:spcPts val="0"/>
              </a:spcAft>
              <a:buNone/>
            </a:pPr>
            <a:endParaRPr lang="en-GB" sz="800" dirty="0">
              <a:latin typeface="Tahoma"/>
              <a:ea typeface="Tahoma"/>
              <a:cs typeface="Tahoma"/>
              <a:sym typeface="Tahoma"/>
            </a:endParaRPr>
          </a:p>
          <a:p>
            <a:pPr marL="0" lvl="0" indent="0" algn="l" rtl="0">
              <a:spcBef>
                <a:spcPts val="0"/>
              </a:spcBef>
              <a:spcAft>
                <a:spcPts val="0"/>
              </a:spcAft>
              <a:buNone/>
            </a:pPr>
            <a:r>
              <a:rPr lang="en-GB" sz="1400" b="1" u="sng" dirty="0">
                <a:solidFill>
                  <a:srgbClr val="00B050"/>
                </a:solidFill>
                <a:latin typeface="Tahoma"/>
                <a:ea typeface="Tahoma"/>
                <a:cs typeface="Tahoma"/>
                <a:sym typeface="Tahoma"/>
              </a:rPr>
              <a:t>Beta</a:t>
            </a:r>
            <a:r>
              <a:rPr lang="en-GB" sz="1400" b="1" u="sng" dirty="0">
                <a:solidFill>
                  <a:srgbClr val="0070C0"/>
                </a:solidFill>
                <a:latin typeface="Tahoma"/>
                <a:ea typeface="Tahoma"/>
                <a:cs typeface="Tahoma"/>
                <a:sym typeface="Tahoma"/>
              </a:rPr>
              <a:t>:</a:t>
            </a:r>
            <a:r>
              <a:rPr lang="en-GB" sz="1400" dirty="0">
                <a:solidFill>
                  <a:srgbClr val="0070C0"/>
                </a:solidFill>
                <a:latin typeface="Tahoma"/>
                <a:ea typeface="Tahoma"/>
                <a:cs typeface="Tahoma"/>
                <a:sym typeface="Tahoma"/>
              </a:rPr>
              <a:t> </a:t>
            </a:r>
            <a:r>
              <a:rPr lang="en-GB" sz="1400" dirty="0">
                <a:latin typeface="Tahoma"/>
                <a:ea typeface="Tahoma"/>
                <a:cs typeface="Tahoma"/>
                <a:sym typeface="Tahoma"/>
              </a:rPr>
              <a:t>briefly increases tension and releases it to allow secretions to flow</a:t>
            </a:r>
          </a:p>
          <a:p>
            <a:pPr marL="0" lvl="0" indent="0" algn="l" rtl="0">
              <a:spcBef>
                <a:spcPts val="0"/>
              </a:spcBef>
              <a:spcAft>
                <a:spcPts val="0"/>
              </a:spcAft>
              <a:buNone/>
            </a:pPr>
            <a:r>
              <a:rPr lang="en-GB" sz="1400" dirty="0">
                <a:latin typeface="Tahoma"/>
                <a:ea typeface="Tahoma"/>
                <a:cs typeface="Tahoma"/>
                <a:sym typeface="Tahoma"/>
              </a:rPr>
              <a:t>Raised beta typically in overly expressive &amp; forceful individuals, aggressive behaviour, disinhibition</a:t>
            </a:r>
          </a:p>
          <a:p>
            <a:pPr marL="0" lvl="0" indent="0" algn="l" rtl="0">
              <a:spcBef>
                <a:spcPts val="0"/>
              </a:spcBef>
              <a:spcAft>
                <a:spcPts val="0"/>
              </a:spcAft>
              <a:buNone/>
            </a:pPr>
            <a:r>
              <a:rPr lang="en-GB" sz="1400" dirty="0">
                <a:latin typeface="Tahoma"/>
                <a:ea typeface="Tahoma"/>
                <a:cs typeface="Tahoma"/>
                <a:sym typeface="Tahoma"/>
              </a:rPr>
              <a:t>Blocked beta/blocked adrenaline: allergic type conditions with extended alpha/</a:t>
            </a:r>
            <a:r>
              <a:rPr lang="en-GB" sz="1400" dirty="0" err="1">
                <a:latin typeface="Tahoma"/>
                <a:ea typeface="Tahoma"/>
                <a:cs typeface="Tahoma"/>
                <a:sym typeface="Tahoma"/>
              </a:rPr>
              <a:t>spasmophilia</a:t>
            </a:r>
            <a:endParaRPr lang="en-GB" sz="1400" dirty="0">
              <a:latin typeface="Tahoma"/>
              <a:ea typeface="Tahoma"/>
              <a:cs typeface="Tahoma"/>
              <a:sym typeface="Tahoma"/>
            </a:endParaRPr>
          </a:p>
          <a:p>
            <a:endParaRPr lang="en-US" dirty="0"/>
          </a:p>
        </p:txBody>
      </p:sp>
    </p:spTree>
    <p:extLst>
      <p:ext uri="{BB962C8B-B14F-4D97-AF65-F5344CB8AC3E}">
        <p14:creationId xmlns:p14="http://schemas.microsoft.com/office/powerpoint/2010/main" val="424749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00ACFD-3FFA-B531-AA1F-737A8E49F74F}"/>
              </a:ext>
            </a:extLst>
          </p:cNvPr>
          <p:cNvSpPr txBox="1"/>
          <p:nvPr/>
        </p:nvSpPr>
        <p:spPr>
          <a:xfrm>
            <a:off x="583293" y="939300"/>
            <a:ext cx="7689849" cy="1477328"/>
          </a:xfrm>
          <a:prstGeom prst="rect">
            <a:avLst/>
          </a:prstGeom>
          <a:noFill/>
        </p:spPr>
        <p:txBody>
          <a:bodyPr wrap="square" rtlCol="0">
            <a:spAutoFit/>
          </a:bodyPr>
          <a:lstStyle/>
          <a:p>
            <a:pPr algn="ctr"/>
            <a:r>
              <a:rPr lang="en-GB" sz="2400" b="1" dirty="0">
                <a:solidFill>
                  <a:srgbClr val="00B050"/>
                </a:solidFill>
                <a:latin typeface="Tahoma"/>
                <a:ea typeface="Tahoma"/>
                <a:cs typeface="Tahoma"/>
                <a:sym typeface="Tahoma"/>
              </a:rPr>
              <a:t>Burnout occurs when you are not able to properly adapt to a stressor because your body lacks necessary reserves </a:t>
            </a:r>
          </a:p>
          <a:p>
            <a:endParaRPr lang="en-US" dirty="0"/>
          </a:p>
        </p:txBody>
      </p:sp>
      <p:sp>
        <p:nvSpPr>
          <p:cNvPr id="3" name="TextBox 2">
            <a:extLst>
              <a:ext uri="{FF2B5EF4-FFF2-40B4-BE49-F238E27FC236}">
                <a16:creationId xmlns:a16="http://schemas.microsoft.com/office/drawing/2014/main" id="{69ACAA8C-57B4-8CBC-2136-1802E83F37FC}"/>
              </a:ext>
            </a:extLst>
          </p:cNvPr>
          <p:cNvSpPr txBox="1"/>
          <p:nvPr/>
        </p:nvSpPr>
        <p:spPr>
          <a:xfrm>
            <a:off x="583293" y="2656114"/>
            <a:ext cx="8157936" cy="3939540"/>
          </a:xfrm>
          <a:prstGeom prst="rect">
            <a:avLst/>
          </a:prstGeom>
          <a:noFill/>
        </p:spPr>
        <p:txBody>
          <a:bodyPr wrap="square" rtlCol="0">
            <a:spAutoFit/>
          </a:bodyPr>
          <a:lstStyle/>
          <a:p>
            <a:pPr marL="359410" lvl="0" indent="-285750" algn="l" rtl="0">
              <a:spcAft>
                <a:spcPts val="0"/>
              </a:spcAft>
              <a:buClr>
                <a:schemeClr val="dk2"/>
              </a:buClr>
              <a:buSzPts val="2200"/>
              <a:buFont typeface="Arial" panose="020B0604020202020204" pitchFamily="34" charset="0"/>
              <a:buChar char="•"/>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The specific </a:t>
            </a:r>
            <a:r>
              <a:rPr lang="en-GB" dirty="0" err="1">
                <a:solidFill>
                  <a:schemeClr val="dk2"/>
                </a:solidFill>
                <a:latin typeface="Tahoma" panose="020B0604030504040204" pitchFamily="34" charset="0"/>
                <a:ea typeface="Tahoma" panose="020B0604030504040204" pitchFamily="34" charset="0"/>
                <a:cs typeface="Tahoma" panose="020B0604030504040204" pitchFamily="34" charset="0"/>
                <a:sym typeface="Tahoma"/>
              </a:rPr>
              <a:t>dysadaptation</a:t>
            </a: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determines how burnout affects your body</a:t>
            </a:r>
          </a:p>
          <a:p>
            <a:pPr marL="73660" lvl="0" algn="l" rtl="0">
              <a:spcAft>
                <a:spcPts val="0"/>
              </a:spcAft>
              <a:buClr>
                <a:schemeClr val="dk2"/>
              </a:buClr>
              <a:buSzPts val="2200"/>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i.e. feeling more anxious, withdrawn, tired or easily upset &amp; angered</a:t>
            </a:r>
          </a:p>
          <a:p>
            <a:pPr marL="73660" lvl="0" algn="l" rtl="0">
              <a:spcAft>
                <a:spcPts val="0"/>
              </a:spcAft>
              <a:buClr>
                <a:schemeClr val="dk2"/>
              </a:buClr>
              <a:buSzPts val="2200"/>
            </a:pPr>
            <a:endPar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endParaRPr>
          </a:p>
          <a:p>
            <a:pPr marL="359410" lvl="0" indent="-285750" algn="l" rtl="0">
              <a:spcAft>
                <a:spcPts val="0"/>
              </a:spcAft>
              <a:buClr>
                <a:schemeClr val="dk2"/>
              </a:buClr>
              <a:buSzPts val="2200"/>
              <a:buFont typeface="Arial" panose="020B0604020202020204" pitchFamily="34" charset="0"/>
              <a:buChar char="•"/>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Lack of serotonin, high or low thyroid function or excess cortisol may</a:t>
            </a:r>
          </a:p>
          <a:p>
            <a:pPr marL="73660" lvl="0" algn="l" rtl="0">
              <a:spcAft>
                <a:spcPts val="0"/>
              </a:spcAft>
              <a:buClr>
                <a:schemeClr val="dk2"/>
              </a:buClr>
              <a:buSzPts val="2200"/>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be involved in the downstream mechanism. </a:t>
            </a:r>
          </a:p>
          <a:p>
            <a:pPr marL="73660" lvl="0" algn="l" rtl="0">
              <a:spcAft>
                <a:spcPts val="0"/>
              </a:spcAft>
              <a:buClr>
                <a:schemeClr val="dk2"/>
              </a:buClr>
              <a:buSzPts val="2200"/>
            </a:pPr>
            <a:endPar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endParaRPr>
          </a:p>
          <a:p>
            <a:pPr marL="285750" lvl="0" indent="-285750" algn="l" rtl="0">
              <a:spcAft>
                <a:spcPts val="0"/>
              </a:spcAft>
              <a:buClr>
                <a:schemeClr val="dk2"/>
              </a:buClr>
              <a:buSzPts val="2200"/>
              <a:buFont typeface="Arial" panose="020B0604020202020204" pitchFamily="34" charset="0"/>
              <a:buChar char="•"/>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The lived experience of burnout/exhaustion by the individual needs to </a:t>
            </a:r>
          </a:p>
          <a:p>
            <a:pPr lvl="0" algn="l" rtl="0">
              <a:spcAft>
                <a:spcPts val="0"/>
              </a:spcAft>
              <a:buClr>
                <a:schemeClr val="dk2"/>
              </a:buClr>
              <a:buSzPts val="2200"/>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be taken into account in any treatment </a:t>
            </a:r>
            <a:r>
              <a:rPr lang="en-GB" dirty="0" err="1">
                <a:solidFill>
                  <a:schemeClr val="dk2"/>
                </a:solidFill>
                <a:latin typeface="Tahoma" panose="020B0604030504040204" pitchFamily="34" charset="0"/>
                <a:ea typeface="Tahoma" panose="020B0604030504040204" pitchFamily="34" charset="0"/>
                <a:cs typeface="Tahoma" panose="020B0604030504040204" pitchFamily="34" charset="0"/>
                <a:sym typeface="Tahoma"/>
              </a:rPr>
              <a:t>ie</a:t>
            </a: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a combination of psychological</a:t>
            </a:r>
          </a:p>
          <a:p>
            <a:pPr lvl="0" algn="l" rtl="0">
              <a:spcAft>
                <a:spcPts val="0"/>
              </a:spcAft>
              <a:buClr>
                <a:schemeClr val="dk2"/>
              </a:buClr>
              <a:buSzPts val="2200"/>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treatment &amp; lifestyle adjustments alongside (herbal) pharmacological </a:t>
            </a:r>
          </a:p>
          <a:p>
            <a:pPr lvl="0" algn="l" rtl="0">
              <a:spcAft>
                <a:spcPts val="0"/>
              </a:spcAft>
              <a:buClr>
                <a:schemeClr val="dk2"/>
              </a:buClr>
              <a:buSzPts val="2200"/>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treatment to address the imbalance of hormones.</a:t>
            </a:r>
          </a:p>
          <a:p>
            <a:pPr lvl="0" algn="l" rtl="0">
              <a:spcAft>
                <a:spcPts val="0"/>
              </a:spcAft>
              <a:buClr>
                <a:schemeClr val="dk2"/>
              </a:buClr>
              <a:buSzPts val="2200"/>
            </a:pPr>
            <a:r>
              <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rPr>
              <a:t>     </a:t>
            </a:r>
          </a:p>
          <a:p>
            <a:pPr marL="285750" lvl="0" indent="-285750" algn="l" rtl="0">
              <a:spcAft>
                <a:spcPts val="0"/>
              </a:spcAft>
              <a:buClr>
                <a:schemeClr val="dk2"/>
              </a:buClr>
              <a:buSzPts val="2200"/>
              <a:buFont typeface="Arial" panose="020B0604020202020204" pitchFamily="34" charset="0"/>
              <a:buChar char="•"/>
            </a:pPr>
            <a:endParaRPr lang="en-GB" sz="1600" dirty="0">
              <a:solidFill>
                <a:schemeClr val="dk2"/>
              </a:solidFill>
              <a:latin typeface="Tahoma" panose="020B0604030504040204" pitchFamily="34" charset="0"/>
              <a:ea typeface="Tahoma" panose="020B0604030504040204" pitchFamily="34" charset="0"/>
              <a:cs typeface="Tahoma" panose="020B0604030504040204" pitchFamily="34" charset="0"/>
              <a:sym typeface="Tahoma"/>
            </a:endParaRPr>
          </a:p>
          <a:p>
            <a:pPr marL="285750" lvl="0" indent="-285750" algn="l" rtl="0">
              <a:spcAft>
                <a:spcPts val="0"/>
              </a:spcAft>
              <a:buClr>
                <a:schemeClr val="dk2"/>
              </a:buClr>
              <a:buSzPts val="2200"/>
              <a:buFont typeface="Arial" panose="020B0604020202020204" pitchFamily="34" charset="0"/>
              <a:buChar char="•"/>
            </a:pPr>
            <a:endParaRPr lang="en-GB" dirty="0">
              <a:solidFill>
                <a:schemeClr val="dk2"/>
              </a:solidFill>
              <a:latin typeface="Tahoma" panose="020B0604030504040204" pitchFamily="34" charset="0"/>
              <a:ea typeface="Tahoma" panose="020B0604030504040204" pitchFamily="34" charset="0"/>
              <a:cs typeface="Tahoma" panose="020B0604030504040204" pitchFamily="34" charset="0"/>
              <a:sym typeface="Tahoma"/>
            </a:endParaRPr>
          </a:p>
          <a:p>
            <a:endParaRPr lang="en-US" dirty="0"/>
          </a:p>
        </p:txBody>
      </p:sp>
    </p:spTree>
    <p:extLst>
      <p:ext uri="{BB962C8B-B14F-4D97-AF65-F5344CB8AC3E}">
        <p14:creationId xmlns:p14="http://schemas.microsoft.com/office/powerpoint/2010/main" val="70893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51D7E2-D253-F28C-3C25-E753DD95A506}"/>
              </a:ext>
            </a:extLst>
          </p:cNvPr>
          <p:cNvSpPr txBox="1"/>
          <p:nvPr/>
        </p:nvSpPr>
        <p:spPr>
          <a:xfrm>
            <a:off x="794656" y="52043"/>
            <a:ext cx="7554687" cy="646331"/>
          </a:xfrm>
          <a:prstGeom prst="rect">
            <a:avLst/>
          </a:prstGeom>
          <a:noFill/>
        </p:spPr>
        <p:txBody>
          <a:bodyPr wrap="square" rtlCol="0">
            <a:spAutoFit/>
          </a:bodyPr>
          <a:lstStyle/>
          <a:p>
            <a:pPr algn="ctr"/>
            <a:r>
              <a:rPr lang="en-US" sz="3600" b="1" dirty="0">
                <a:solidFill>
                  <a:srgbClr val="00B050"/>
                </a:solidFill>
              </a:rPr>
              <a:t>Lifestyle &amp; work</a:t>
            </a:r>
          </a:p>
        </p:txBody>
      </p:sp>
      <p:sp>
        <p:nvSpPr>
          <p:cNvPr id="3" name="TextBox 2">
            <a:extLst>
              <a:ext uri="{FF2B5EF4-FFF2-40B4-BE49-F238E27FC236}">
                <a16:creationId xmlns:a16="http://schemas.microsoft.com/office/drawing/2014/main" id="{567FB2E5-A16A-E384-C7B8-1DA65729B0DF}"/>
              </a:ext>
            </a:extLst>
          </p:cNvPr>
          <p:cNvSpPr txBox="1"/>
          <p:nvPr/>
        </p:nvSpPr>
        <p:spPr>
          <a:xfrm>
            <a:off x="367392" y="698374"/>
            <a:ext cx="8776608" cy="5875968"/>
          </a:xfrm>
          <a:prstGeom prst="rect">
            <a:avLst/>
          </a:prstGeom>
          <a:noFill/>
        </p:spPr>
        <p:txBody>
          <a:bodyPr wrap="square" rtlCol="0">
            <a:spAutoFit/>
          </a:bodyPr>
          <a:lstStyle/>
          <a:p>
            <a:pPr marR="0" lvl="0" rtl="0">
              <a:spcBef>
                <a:spcPts val="480"/>
              </a:spcBef>
              <a:spcAft>
                <a:spcPts val="0"/>
              </a:spcAft>
              <a:buClr>
                <a:schemeClr val="dk1"/>
              </a:buClr>
              <a:buSzPts val="2880"/>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Regulate sympathetic output </a:t>
            </a:r>
            <a:endParaRPr lang="en-GB" sz="11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R="0" lvl="0" algn="l" rtl="0">
              <a:lnSpc>
                <a:spcPct val="150000"/>
              </a:lnSpc>
              <a:spcBef>
                <a:spcPts val="480"/>
              </a:spcBef>
              <a:spcAft>
                <a:spcPts val="0"/>
              </a:spcAft>
              <a:buClr>
                <a:schemeClr val="dk1"/>
              </a:buClr>
              <a:buSzPts val="2880"/>
            </a:pPr>
            <a:r>
              <a:rPr lang="en-GB"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Meditative exercises </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(Qi gong, yoga, </a:t>
            </a:r>
            <a:r>
              <a:rPr lang="en-GB" sz="16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T’ai</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Chi…)  </a:t>
            </a:r>
          </a:p>
          <a:p>
            <a:pPr marR="0" lvl="0" algn="l" rtl="0">
              <a:spcBef>
                <a:spcPts val="480"/>
              </a:spcBef>
              <a:spcAft>
                <a:spcPts val="0"/>
              </a:spcAft>
              <a:buClr>
                <a:schemeClr val="dk1"/>
              </a:buClr>
              <a:buSzPts val="2880"/>
            </a:pPr>
            <a:r>
              <a:rPr lang="en-GB"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Healthy mutually supportive relationships </a:t>
            </a:r>
            <a:r>
              <a:rPr lang="en-GB" sz="160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Spend time with the people whose company you enjoy, where you can feel relaxed, understood </a:t>
            </a:r>
            <a:r>
              <a:rPr lang="en-GB" sz="1600" dirty="0">
                <a:solidFill>
                  <a:srgbClr val="4E5453"/>
                </a:solidFill>
                <a:effectLst/>
                <a:latin typeface="Tahoma" panose="020B0604030504040204" pitchFamily="34" charset="0"/>
                <a:ea typeface="Tahoma" panose="020B0604030504040204" pitchFamily="34" charset="0"/>
                <a:cs typeface="Tahoma" panose="020B0604030504040204" pitchFamily="34" charset="0"/>
              </a:rPr>
              <a:t>and authentic.</a:t>
            </a:r>
          </a:p>
          <a:p>
            <a:pPr marR="0" lvl="0" algn="l" rtl="0">
              <a:lnSpc>
                <a:spcPct val="150000"/>
              </a:lnSpc>
              <a:spcBef>
                <a:spcPts val="480"/>
              </a:spcBef>
              <a:spcAft>
                <a:spcPts val="0"/>
              </a:spcAft>
              <a:buClr>
                <a:schemeClr val="dk1"/>
              </a:buClr>
              <a:buSzPts val="2880"/>
            </a:pPr>
            <a:r>
              <a:rPr lang="en-GB"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Practise breathing</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Bring attention to your breath &amp; extend outbreath</a:t>
            </a:r>
          </a:p>
          <a:p>
            <a:pPr marR="0" lvl="0" algn="l" rtl="0">
              <a:spcBef>
                <a:spcPts val="480"/>
              </a:spcBef>
              <a:spcAft>
                <a:spcPts val="0"/>
              </a:spcAft>
              <a:buClr>
                <a:schemeClr val="dk1"/>
              </a:buClr>
              <a:buSzPts val="2880"/>
            </a:pPr>
            <a:r>
              <a:rPr lang="en-GB" sz="1600" b="1" i="0" dirty="0">
                <a:effectLst/>
                <a:latin typeface="Tahoma" panose="020B0604030504040204" pitchFamily="34" charset="0"/>
                <a:ea typeface="Tahoma" panose="020B0604030504040204" pitchFamily="34" charset="0"/>
                <a:cs typeface="Tahoma" panose="020B0604030504040204" pitchFamily="34" charset="0"/>
              </a:rPr>
              <a:t>Spend time in nature: </a:t>
            </a:r>
            <a:r>
              <a:rPr kumimoji="0" lang="en-GB" sz="1600" b="0" i="0" u="none" strike="noStrike" kern="1200" cap="none" spc="0" normalizeH="0" baseline="0" noProof="0" dirty="0">
                <a:ln>
                  <a:noFill/>
                </a:ln>
                <a:solidFill>
                  <a:srgbClr val="4E5453"/>
                </a:solidFill>
                <a:effectLst/>
                <a:uLnTx/>
                <a:uFillTx/>
                <a:latin typeface="Tahoma" panose="020B0604030504040204" pitchFamily="34" charset="0"/>
                <a:ea typeface="Tahoma" panose="020B0604030504040204" pitchFamily="34" charset="0"/>
                <a:cs typeface="Tahoma" panose="020B0604030504040204" pitchFamily="34" charset="0"/>
              </a:rPr>
              <a:t>Mother Nature truly helps to ground the body and mind.              Taking time regularly to walk in the park, sit by some water or sit by a local tree.</a:t>
            </a:r>
            <a:endParaRPr lang="en-GB"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R="0" lvl="0" algn="l" rtl="0">
              <a:spcBef>
                <a:spcPts val="480"/>
              </a:spcBef>
              <a:spcAft>
                <a:spcPts val="0"/>
              </a:spcAft>
              <a:buClr>
                <a:schemeClr val="dk1"/>
              </a:buClr>
              <a:buSzPts val="2880"/>
            </a:pPr>
            <a:r>
              <a:rPr lang="en-GB"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Engage in creative activities </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GB" sz="160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Spend time with the people you love and make time to do the things you enjoy e.g. cooking, painting, photography long walks, observing nature Prioritizing fulfilment can help counteract working in a depleting job.</a:t>
            </a:r>
            <a:endPar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R="0" lvl="0" algn="l" rtl="0">
              <a:spcBef>
                <a:spcPts val="600"/>
              </a:spcBef>
              <a:buClr>
                <a:schemeClr val="dk1"/>
              </a:buClr>
              <a:buSzPts val="2880"/>
            </a:pPr>
            <a:r>
              <a:rPr lang="en-GB"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Set boundaries &amp; practise Agency : </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Learn to say ’No’. Take responsibility for your actions.</a:t>
            </a:r>
            <a:endParaRPr lang="en-GB" sz="800" b="1" i="0" dirty="0">
              <a:effectLst/>
              <a:latin typeface="Tahoma" panose="020B0604030504040204" pitchFamily="34" charset="0"/>
              <a:ea typeface="Tahoma" panose="020B0604030504040204" pitchFamily="34" charset="0"/>
              <a:cs typeface="Tahoma" panose="020B0604030504040204" pitchFamily="34" charset="0"/>
            </a:endParaRPr>
          </a:p>
          <a:p>
            <a:pPr algn="l">
              <a:spcBef>
                <a:spcPts val="600"/>
              </a:spcBef>
            </a:pPr>
            <a:r>
              <a:rPr lang="en-GB" sz="1600" b="1" i="0" dirty="0">
                <a:effectLst/>
                <a:latin typeface="Tahoma" panose="020B0604030504040204" pitchFamily="34" charset="0"/>
                <a:ea typeface="Tahoma" panose="020B0604030504040204" pitchFamily="34" charset="0"/>
                <a:cs typeface="Tahoma" panose="020B0604030504040204" pitchFamily="34" charset="0"/>
              </a:rPr>
              <a:t>Oil massage</a:t>
            </a:r>
            <a:r>
              <a:rPr lang="en-GB" sz="1600" dirty="0">
                <a:solidFill>
                  <a:srgbClr val="4E5453"/>
                </a:solidFill>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Oils counteract the dryness </a:t>
            </a:r>
            <a:r>
              <a:rPr lang="en-GB" sz="1600" dirty="0">
                <a:solidFill>
                  <a:srgbClr val="4E5453"/>
                </a:solidFill>
                <a:latin typeface="Tahoma" panose="020B0604030504040204" pitchFamily="34" charset="0"/>
                <a:ea typeface="Tahoma" panose="020B0604030504040204" pitchFamily="34" charset="0"/>
                <a:cs typeface="Tahoma" panose="020B0604030504040204" pitchFamily="34" charset="0"/>
              </a:rPr>
              <a:t>created by stress.</a:t>
            </a:r>
            <a:r>
              <a:rPr lang="en-GB" sz="1600"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 Use warm sesame seed oil to perform a self-oil massage.  Can be a full body massage or just oiling the crown, forehead and soles of the feet before bed.</a:t>
            </a:r>
          </a:p>
          <a:p>
            <a:pPr algn="l">
              <a:lnSpc>
                <a:spcPct val="150000"/>
              </a:lnSpc>
            </a:pPr>
            <a:r>
              <a:rPr lang="en-GB" sz="1600" b="1" i="0" dirty="0">
                <a:effectLst/>
                <a:latin typeface="Tahoma" panose="020B0604030504040204" pitchFamily="34" charset="0"/>
                <a:ea typeface="Tahoma" panose="020B0604030504040204" pitchFamily="34" charset="0"/>
                <a:cs typeface="Tahoma" panose="020B0604030504040204" pitchFamily="34" charset="0"/>
              </a:rPr>
              <a:t>Unplug</a:t>
            </a: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a:solidFill>
                  <a:srgbClr val="4E5453"/>
                </a:solidFill>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Learn the difference between relaxation &amp; distraction. </a:t>
            </a:r>
          </a:p>
          <a:p>
            <a:pPr algn="l"/>
            <a:r>
              <a:rPr lang="en-GB" sz="1600" dirty="0">
                <a:solidFill>
                  <a:srgbClr val="4E5453"/>
                </a:solidFill>
                <a:latin typeface="Tahoma" panose="020B0604030504040204" pitchFamily="34" charset="0"/>
                <a:ea typeface="Tahoma" panose="020B0604030504040204" pitchFamily="34" charset="0"/>
                <a:cs typeface="Tahoma" panose="020B0604030504040204" pitchFamily="34" charset="0"/>
              </a:rPr>
              <a:t> </a:t>
            </a:r>
            <a:r>
              <a:rPr lang="en-GB" sz="1600"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Find a practice that appeals to you such a journaling, meditation, mantra chanting, </a:t>
            </a:r>
          </a:p>
          <a:p>
            <a:pPr algn="l"/>
            <a:r>
              <a:rPr lang="en-GB" sz="1600" b="0" i="0" dirty="0">
                <a:solidFill>
                  <a:srgbClr val="4E5453"/>
                </a:solidFill>
                <a:effectLst/>
                <a:latin typeface="Tahoma" panose="020B0604030504040204" pitchFamily="34" charset="0"/>
                <a:ea typeface="Tahoma" panose="020B0604030504040204" pitchFamily="34" charset="0"/>
                <a:cs typeface="Tahoma" panose="020B0604030504040204" pitchFamily="34" charset="0"/>
              </a:rPr>
              <a:t> breathing exercises or yoga. These will all help to balance hormones, reduce stress and        rebuild energy. Spending a lot of time on social media increases nervous system activity.</a:t>
            </a:r>
          </a:p>
          <a:p>
            <a:pPr algn="l"/>
            <a:r>
              <a:rPr lang="en-GB" sz="1600" dirty="0">
                <a:solidFill>
                  <a:srgbClr val="4E5453"/>
                </a:solidFill>
                <a:latin typeface="Tahoma" panose="020B0604030504040204" pitchFamily="34" charset="0"/>
                <a:ea typeface="Tahoma" panose="020B0604030504040204" pitchFamily="34" charset="0"/>
                <a:cs typeface="Tahoma" panose="020B0604030504040204" pitchFamily="34" charset="0"/>
              </a:rPr>
              <a:t>      </a:t>
            </a:r>
            <a:endParaRPr lang="en-GB" sz="1600" b="0" i="0" dirty="0">
              <a:solidFill>
                <a:srgbClr val="4E5453"/>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785052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{64A158A5-C097-7440-AF38-30E26DDCEED2}tf10001073_mac</Template>
  <TotalTime>3983</TotalTime>
  <Words>1650</Words>
  <Application>Microsoft Macintosh PowerPoint</Application>
  <PresentationFormat>On-screen Show (4:3)</PresentationFormat>
  <Paragraphs>196</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Cambria</vt:lpstr>
      <vt:lpstr>Dosis</vt:lpstr>
      <vt:lpstr>ff2</vt:lpstr>
      <vt:lpstr>Gotham</vt:lpstr>
      <vt:lpstr>Nunito</vt:lpstr>
      <vt:lpstr>Symbol</vt:lpstr>
      <vt:lpstr>Tahoma</vt:lpstr>
      <vt:lpstr>Tw Cen MT</vt:lpstr>
      <vt:lpstr>Droplet</vt:lpstr>
      <vt:lpstr>What is Burnout?  Prevention &amp;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Burnout?  Prevention &amp; Treatment</dc:title>
  <dc:creator>Anna Betz</dc:creator>
  <cp:lastModifiedBy>Anna Betz</cp:lastModifiedBy>
  <cp:revision>17</cp:revision>
  <cp:lastPrinted>2023-10-11T19:37:46Z</cp:lastPrinted>
  <dcterms:created xsi:type="dcterms:W3CDTF">2023-10-09T15:01:00Z</dcterms:created>
  <dcterms:modified xsi:type="dcterms:W3CDTF">2023-11-14T18:41:53Z</dcterms:modified>
</cp:coreProperties>
</file>